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1"/>
  </p:notesMasterIdLst>
  <p:sldIdLst>
    <p:sldId id="256" r:id="rId3"/>
    <p:sldId id="347" r:id="rId4"/>
    <p:sldId id="348" r:id="rId5"/>
    <p:sldId id="349" r:id="rId6"/>
    <p:sldId id="306" r:id="rId7"/>
    <p:sldId id="353" r:id="rId8"/>
    <p:sldId id="352" r:id="rId9"/>
    <p:sldId id="358" r:id="rId10"/>
    <p:sldId id="359" r:id="rId11"/>
    <p:sldId id="354" r:id="rId12"/>
    <p:sldId id="355" r:id="rId13"/>
    <p:sldId id="360" r:id="rId14"/>
    <p:sldId id="361" r:id="rId15"/>
    <p:sldId id="362" r:id="rId16"/>
    <p:sldId id="363" r:id="rId17"/>
    <p:sldId id="364" r:id="rId18"/>
    <p:sldId id="365" r:id="rId19"/>
    <p:sldId id="307" r:id="rId20"/>
  </p:sldIdLst>
  <p:sldSz cx="12192000" cy="6858000"/>
  <p:notesSz cx="6858000" cy="12192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80" autoAdjust="0"/>
    <p:restoredTop sz="94660"/>
  </p:normalViewPr>
  <p:slideViewPr>
    <p:cSldViewPr>
      <p:cViewPr varScale="1">
        <p:scale>
          <a:sx n="84" d="100"/>
          <a:sy n="84" d="100"/>
        </p:scale>
        <p:origin x="546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4DCA98-92C0-4F48-89D1-3FD303C7CE35}" type="datetimeFigureOut">
              <a:rPr lang="ru-RU" smtClean="0"/>
              <a:pPr/>
              <a:t>25.08.2021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5F47EF-21AF-41BD-AB82-5A4B797CA39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0472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F47EF-21AF-41BD-AB82-5A4B797CA39E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2736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http://991534A3C7251C9405CF94537ACCF30B.dms.sberbank.ru/991534A3C7251C9405CF94537ACCF30B-D440A21A956D124775E2C7E5463C2229-60BBB1E720F74602F5F5025182EDED22/1.png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http://991534A3C7251C9405CF94537ACCF30B.dms.sberbank.ru/991534A3C7251C9405CF94537ACCF30B-D440A21A956D124775E2C7E5463C2229-60BBB1E720F74602F5F5025182EDED22/1.png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http://991534A3C7251C9405CF94537ACCF30B.dms.sberbank.ru/991534A3C7251C9405CF94537ACCF30B-D440A21A956D124775E2C7E5463C2229-60BBB1E720F74602F5F5025182EDED22/1.png" TargetMode="Externa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http://991534A3C7251C9405CF94537ACCF30B.dms.sberbank.ru/991534A3C7251C9405CF94537ACCF30B-D440A21A956D124775E2C7E5463C2229-60BBB1E720F74602F5F5025182EDED22/1.png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pPr>
                <a:defRPr/>
              </a:pPr>
              <a:t>25.08.2021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pPr>
                <a:defRPr/>
              </a:pPr>
              <a:t>25.08.2021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pPr>
                <a:defRPr/>
              </a:pPr>
              <a:t>25.08.2021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 rot="10800000">
            <a:off x="0" y="0"/>
            <a:ext cx="12188952" cy="2667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pPr>
                <a:defRPr/>
              </a:pPr>
              <a:t>8/25/2021</a:t>
            </a:fld>
            <a:endParaRPr lang="en-US"/>
          </a:p>
        </p:txBody>
      </p:sp>
      <p:sp>
        <p:nvSpPr>
          <p:cNvPr id="8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pPr>
                <a:defRPr/>
              </a:pPr>
              <a:t>‹#›</a:t>
            </a:fld>
            <a:endParaRPr/>
          </a:p>
        </p:txBody>
      </p:sp>
      <p:pic>
        <p:nvPicPr>
          <p:cNvPr id="9" name="Рисунок 5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713526" y="715959"/>
            <a:ext cx="3528959" cy="717426"/>
          </a:xfrm>
          <a:prstGeom prst="rect">
            <a:avLst/>
          </a:prstGeom>
        </p:spPr>
      </p:pic>
      <p:pic>
        <p:nvPicPr>
          <p:cNvPr id="2" name="Рисунок 1" descr="http://991534A3C7251C9405CF94537ACCF30B.dms.sberbank.ru/991534A3C7251C9405CF94537ACCF30B-D440A21A956D124775E2C7E5463C2229-60BBB1E720F74602F5F5025182EDED22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13_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5" name="Номер слайда 5"/>
          <p:cNvSpPr>
            <a:spLocks noAdjustHandles="1"/>
          </p:cNvSpPr>
          <p:nvPr userDrawn="1"/>
        </p:nvSpPr>
        <p:spPr bwMode="auto">
          <a:xfrm>
            <a:off x="921036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 b="0" i="0">
                <a:solidFill>
                  <a:schemeClr val="tx1">
                    <a:tint val="75000"/>
                  </a:schemeClr>
                </a:solidFill>
                <a:latin typeface="SB Sans Display Regular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5FE8ADF-25A3-4B39-A1EB-43B990C73963}" type="slidenum">
              <a:rPr lang="ru-RU" b="0" i="0">
                <a:solidFill>
                  <a:schemeClr val="bg1"/>
                </a:solidFill>
                <a:latin typeface="SB Sans Display Light"/>
                <a:cs typeface="SB Sans Display Light"/>
              </a:rPr>
              <a:pPr>
                <a:defRPr/>
              </a:pPr>
              <a:t>‹#›</a:t>
            </a:fld>
            <a:endParaRPr lang="ru-RU" b="0" i="0">
              <a:solidFill>
                <a:schemeClr val="bg1"/>
              </a:solidFill>
              <a:latin typeface="SB Sans Display Light"/>
              <a:cs typeface="SB Sans Display Light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 bwMode="auto">
          <a:xfrm>
            <a:off x="625703" y="365291"/>
            <a:ext cx="10728324" cy="1325563"/>
          </a:xfrm>
          <a:prstGeom prst="rect">
            <a:avLst/>
          </a:prstGeom>
        </p:spPr>
        <p:txBody>
          <a:bodyPr/>
          <a:lstStyle>
            <a:lvl1pPr algn="l">
              <a:defRPr sz="4400" b="0" i="0">
                <a:solidFill>
                  <a:schemeClr val="tx1"/>
                </a:solidFill>
                <a:latin typeface="SB Sans Display Light"/>
                <a:cs typeface="SB Sans Display Light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ru-RU"/>
          </a:p>
        </p:txBody>
      </p:sp>
      <p:pic>
        <p:nvPicPr>
          <p:cNvPr id="2" name="Рисунок 1" descr="http://991534A3C7251C9405CF94537ACCF30B.dms.sberbank.ru/991534A3C7251C9405CF94537ACCF30B-D440A21A956D124775E2C7E5463C2229-60BBB1E720F74602F5F5025182EDED22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3" name="Рисунок 2" descr="http://991534A3C7251C9405CF94537ACCF30B.dms.sberbank.ru/991534A3C7251C9405CF94537ACCF30B-D440A21A956D124775E2C7E5463C2229-60BBB1E720F74602F5F5025182EDED22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7" name="Рисунок 6" descr="http://991534A3C7251C9405CF94537ACCF30B.dms.sberbank.ru/991534A3C7251C9405CF94537ACCF30B-D440A21A956D124775E2C7E5463C2229-60BBB1E720F74602F5F5025182EDED22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657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1560575" y="0"/>
            <a:ext cx="10628376" cy="1691639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ctrTitle"/>
          </p:nvPr>
        </p:nvSpPr>
        <p:spPr bwMode="auto">
          <a:xfrm>
            <a:off x="704443" y="257555"/>
            <a:ext cx="10783112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subTitle" idx="4"/>
          </p:nvPr>
        </p:nvSpPr>
        <p:spPr bwMode="auto"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Holder 5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pPr>
                <a:defRPr/>
              </a:pPr>
              <a:t>8/25/2021</a:t>
            </a:fld>
            <a:endParaRPr lang="en-US"/>
          </a:p>
        </p:txBody>
      </p:sp>
      <p:sp>
        <p:nvSpPr>
          <p:cNvPr id="9" name="Holder 6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3"/>
          <p:cNvSpPr>
            <a:spLocks noGrp="1"/>
          </p:cNvSpPr>
          <p:nvPr>
            <p:ph type="body" idx="1"/>
          </p:nvPr>
        </p:nvSpPr>
        <p:spPr bwMode="auto">
          <a:xfrm>
            <a:off x="609600" y="1577340"/>
            <a:ext cx="10972800" cy="4526280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4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5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pPr>
                <a:defRPr/>
              </a:pPr>
              <a:t>8/25/2021</a:t>
            </a:fld>
            <a:endParaRPr lang="en-US"/>
          </a:p>
        </p:txBody>
      </p:sp>
      <p:sp>
        <p:nvSpPr>
          <p:cNvPr id="8" name="Holder 6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6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16199999">
            <a:off x="-310445" y="310446"/>
            <a:ext cx="6858001" cy="623711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>
          <a:xfrm>
            <a:off x="625703" y="365291"/>
            <a:ext cx="10728324" cy="1325563"/>
          </a:xfrm>
          <a:prstGeom prst="rect">
            <a:avLst/>
          </a:prstGeom>
        </p:spPr>
        <p:txBody>
          <a:bodyPr/>
          <a:lstStyle>
            <a:lvl1pPr algn="l">
              <a:defRPr sz="4400" b="0" i="0">
                <a:solidFill>
                  <a:schemeClr val="tx1"/>
                </a:solidFill>
                <a:latin typeface="SB Sans Display Light"/>
                <a:cs typeface="SB Sans Display Light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6" name="Скругленный прямоугольник 8"/>
          <p:cNvSpPr/>
          <p:nvPr userDrawn="1"/>
        </p:nvSpPr>
        <p:spPr bwMode="auto">
          <a:xfrm>
            <a:off x="5618214" y="1143000"/>
            <a:ext cx="2489200" cy="5334000"/>
          </a:xfrm>
          <a:prstGeom prst="roundRect">
            <a:avLst>
              <a:gd name="adj" fmla="val 10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/>
          <a:stretch/>
        </p:blipFill>
        <p:spPr bwMode="auto">
          <a:xfrm>
            <a:off x="5390558" y="911677"/>
            <a:ext cx="2991442" cy="57966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7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 userDrawn="1"/>
        </p:nvSpPr>
        <p:spPr bwMode="auto">
          <a:xfrm>
            <a:off x="0" y="0"/>
            <a:ext cx="6096000" cy="6858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Скругленный прямоугольник 7"/>
          <p:cNvSpPr/>
          <p:nvPr userDrawn="1"/>
        </p:nvSpPr>
        <p:spPr bwMode="auto">
          <a:xfrm>
            <a:off x="1930400" y="812618"/>
            <a:ext cx="2489200" cy="5334000"/>
          </a:xfrm>
          <a:prstGeom prst="roundRect">
            <a:avLst>
              <a:gd name="adj" fmla="val 10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6" name="Рисунок 6"/>
          <p:cNvPicPr>
            <a:picLocks noChangeAspect="1"/>
          </p:cNvPicPr>
          <p:nvPr userDrawn="1"/>
        </p:nvPicPr>
        <p:blipFill>
          <a:blip r:embed="rId3" cstate="print"/>
          <a:stretch/>
        </p:blipFill>
        <p:spPr bwMode="auto">
          <a:xfrm>
            <a:off x="1656758" y="530677"/>
            <a:ext cx="2991442" cy="57966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4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5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pPr>
                <a:defRPr/>
              </a:pPr>
              <a:t>8/25/2021</a:t>
            </a:fld>
            <a:endParaRPr lang="en-US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pic>
        <p:nvPicPr>
          <p:cNvPr id="8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303912" y="711770"/>
            <a:ext cx="4135483" cy="56445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5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5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pPr>
                <a:defRPr/>
              </a:pPr>
              <a:t>8/25/2021</a:t>
            </a:fld>
            <a:endParaRPr lang="en-US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4954282" y="1226799"/>
            <a:ext cx="8126494" cy="462852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pPr>
                <a:defRPr/>
              </a:pPr>
              <a:t>25.08.2021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0" y="0"/>
            <a:ext cx="12188952" cy="1655063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pPr>
                <a:defRPr/>
              </a:pPr>
              <a:t>8/25/2021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0" y="0"/>
            <a:ext cx="12188952" cy="6858000"/>
          </a:xfrm>
          <a:prstGeom prst="rect">
            <a:avLst/>
          </a:prstGeom>
          <a:blipFill>
            <a:blip r:embed="rId2"/>
            <a:srcRect b="217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pPr>
                <a:defRPr/>
              </a:pPr>
              <a:t>8/25/2021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 rot="10800000">
            <a:off x="0" y="0"/>
            <a:ext cx="12188952" cy="2667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pPr>
                <a:defRPr/>
              </a:pPr>
              <a:t>8/25/2021</a:t>
            </a:fld>
            <a:endParaRPr lang="en-US"/>
          </a:p>
        </p:txBody>
      </p:sp>
      <p:sp>
        <p:nvSpPr>
          <p:cNvPr id="8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pPr>
                <a:defRPr/>
              </a:pPr>
              <a:t>‹#›</a:t>
            </a:fld>
            <a:endParaRPr/>
          </a:p>
        </p:txBody>
      </p:sp>
      <p:pic>
        <p:nvPicPr>
          <p:cNvPr id="9" name="Рисунок 6"/>
          <p:cNvPicPr>
            <a:picLocks noChangeAspect="1"/>
          </p:cNvPicPr>
          <p:nvPr userDrawn="1"/>
        </p:nvPicPr>
        <p:blipFill>
          <a:blip r:embed="rId3"/>
          <a:srcRect l="20281" t="33333" r="20790" b="33333"/>
          <a:stretch/>
        </p:blipFill>
        <p:spPr bwMode="auto">
          <a:xfrm>
            <a:off x="685800" y="685800"/>
            <a:ext cx="1676400" cy="533400"/>
          </a:xfrm>
          <a:prstGeom prst="rect">
            <a:avLst/>
          </a:prstGeom>
        </p:spPr>
      </p:pic>
      <p:pic>
        <p:nvPicPr>
          <p:cNvPr id="2" name="Рисунок 1" descr="http://991534A3C7251C9405CF94537ACCF30B.dms.sberbank.ru/991534A3C7251C9405CF94537ACCF30B-D440A21A956D124775E2C7E5463C2229-60BBB1E720F74602F5F5025182EDED22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0" y="4226560"/>
            <a:ext cx="12188952" cy="2667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pPr>
                <a:defRPr/>
              </a:pPr>
              <a:t>8/25/2021</a:t>
            </a:fld>
            <a:endParaRPr lang="en-US"/>
          </a:p>
        </p:txBody>
      </p:sp>
      <p:sp>
        <p:nvSpPr>
          <p:cNvPr id="8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pPr>
                <a:defRPr/>
              </a:pPr>
              <a:t>8/25/2021</a:t>
            </a:fld>
            <a:endParaRPr lang="en-US"/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7" name="bg object 16"/>
          <p:cNvSpPr/>
          <p:nvPr userDrawn="1"/>
        </p:nvSpPr>
        <p:spPr bwMode="auto">
          <a:xfrm>
            <a:off x="0" y="0"/>
            <a:ext cx="12188952" cy="6858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8" name="bg object 16"/>
          <p:cNvSpPr/>
          <p:nvPr userDrawn="1"/>
        </p:nvSpPr>
        <p:spPr bwMode="auto">
          <a:xfrm rot="10800000">
            <a:off x="3048" y="0"/>
            <a:ext cx="12188952" cy="6858000"/>
          </a:xfrm>
          <a:prstGeom prst="rect">
            <a:avLst/>
          </a:prstGeom>
          <a:blipFill>
            <a:blip r:embed="rId2">
              <a:alphaModFix amt="30000"/>
            </a:blip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pPr>
                <a:defRPr/>
              </a:pPr>
              <a:t>8/25/2021</a:t>
            </a:fld>
            <a:endParaRPr lang="en-US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pPr>
                <a:defRPr/>
              </a:pPr>
              <a:t>8/25/2021</a:t>
            </a:fld>
            <a:endParaRPr lang="en-US"/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pic>
        <p:nvPicPr>
          <p:cNvPr id="7" name="Рисунок 12"/>
          <p:cNvPicPr>
            <a:picLocks noChangeAspect="1"/>
          </p:cNvPicPr>
          <p:nvPr userDrawn="1"/>
        </p:nvPicPr>
        <p:blipFill>
          <a:blip r:embed="rId2"/>
          <a:srcRect l="29244" t="29959" r="23998" b="14575"/>
          <a:stretch/>
        </p:blipFill>
        <p:spPr bwMode="auto">
          <a:xfrm rot="427144" flipH="1">
            <a:off x="525582" y="-542919"/>
            <a:ext cx="12670191" cy="84673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Holder 2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3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pPr>
                <a:defRPr/>
              </a:pPr>
              <a:t>8/25/2021</a:t>
            </a:fld>
            <a:endParaRPr lang="en-US"/>
          </a:p>
        </p:txBody>
      </p:sp>
      <p:sp>
        <p:nvSpPr>
          <p:cNvPr id="6" name="Holder 4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13_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5" name="Номер слайда 5"/>
          <p:cNvSpPr>
            <a:spLocks noAdjustHandles="1"/>
          </p:cNvSpPr>
          <p:nvPr userDrawn="1"/>
        </p:nvSpPr>
        <p:spPr bwMode="auto">
          <a:xfrm>
            <a:off x="921036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 b="0" i="0">
                <a:solidFill>
                  <a:schemeClr val="tx1">
                    <a:tint val="75000"/>
                  </a:schemeClr>
                </a:solidFill>
                <a:latin typeface="SB Sans Display Regular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5FE8ADF-25A3-4B39-A1EB-43B990C73963}" type="slidenum">
              <a:rPr lang="ru-RU" b="0" i="0">
                <a:solidFill>
                  <a:schemeClr val="bg1"/>
                </a:solidFill>
                <a:latin typeface="SB Sans Display Light"/>
                <a:cs typeface="SB Sans Display Light"/>
              </a:rPr>
              <a:pPr>
                <a:defRPr/>
              </a:pPr>
              <a:t>‹#›</a:t>
            </a:fld>
            <a:endParaRPr lang="ru-RU" b="0" i="0">
              <a:solidFill>
                <a:schemeClr val="bg1"/>
              </a:solidFill>
              <a:latin typeface="SB Sans Display Light"/>
              <a:cs typeface="SB Sans Display Light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 bwMode="auto">
          <a:xfrm>
            <a:off x="625703" y="365291"/>
            <a:ext cx="10728324" cy="1325563"/>
          </a:xfrm>
          <a:prstGeom prst="rect">
            <a:avLst/>
          </a:prstGeom>
        </p:spPr>
        <p:txBody>
          <a:bodyPr/>
          <a:lstStyle>
            <a:lvl1pPr algn="l">
              <a:defRPr sz="4400" b="0" i="0">
                <a:solidFill>
                  <a:schemeClr val="tx1"/>
                </a:solidFill>
                <a:latin typeface="SB Sans Display Light"/>
                <a:cs typeface="SB Sans Display Light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ru-RU"/>
          </a:p>
        </p:txBody>
      </p:sp>
      <p:pic>
        <p:nvPicPr>
          <p:cNvPr id="2" name="Рисунок 1" descr="http://991534A3C7251C9405CF94537ACCF30B.dms.sberbank.ru/991534A3C7251C9405CF94537ACCF30B-D440A21A956D124775E2C7E5463C2229-60BBB1E720F74602F5F5025182EDED22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3" name="Рисунок 2" descr="http://991534A3C7251C9405CF94537ACCF30B.dms.sberbank.ru/991534A3C7251C9405CF94537ACCF30B-D440A21A956D124775E2C7E5463C2229-60BBB1E720F74602F5F5025182EDED22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7" name="Рисунок 6" descr="http://991534A3C7251C9405CF94537ACCF30B.dms.sberbank.ru/991534A3C7251C9405CF94537ACCF30B-D440A21A956D124775E2C7E5463C2229-60BBB1E720F74602F5F5025182EDED22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8" name="Рисунок 7" descr="http://991534A3C7251C9405CF94537ACCF30B.dms.sberbank.ru/991534A3C7251C9405CF94537ACCF30B-D440A21A956D124775E2C7E5463C2229-60BBB1E720F74602F5F5025182EDED22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pPr>
                <a:defRPr/>
              </a:pPr>
              <a:t>25.08.2021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pPr>
                <a:defRPr/>
              </a:pPr>
              <a:t>25.08.2021</a:t>
            </a:fld>
            <a:endParaRPr lang="ru-RU"/>
          </a:p>
        </p:txBody>
      </p:sp>
      <p:sp>
        <p:nvSpPr>
          <p:cNvPr id="8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8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9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pPr>
                <a:defRPr/>
              </a:pPr>
              <a:t>25.08.2021</a:t>
            </a:fld>
            <a:endParaRPr lang="ru-RU"/>
          </a:p>
        </p:txBody>
      </p:sp>
      <p:sp>
        <p:nvSpPr>
          <p:cNvPr id="10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1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pPr>
                <a:defRPr/>
              </a:pPr>
              <a:t>25.08.2021</a:t>
            </a:fld>
            <a:endParaRPr lang="ru-RU"/>
          </a:p>
        </p:txBody>
      </p:sp>
      <p:sp>
        <p:nvSpPr>
          <p:cNvPr id="6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pPr>
                <a:defRPr/>
              </a:pPr>
              <a:t>25.08.2021</a:t>
            </a:fld>
            <a:endParaRPr lang="ru-RU"/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pPr>
                <a:defRPr/>
              </a:pPr>
              <a:t>25.08.2021</a:t>
            </a:fld>
            <a:endParaRPr lang="ru-RU"/>
          </a:p>
        </p:txBody>
      </p:sp>
      <p:sp>
        <p:nvSpPr>
          <p:cNvPr id="8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6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pPr>
                <a:defRPr/>
              </a:pPr>
              <a:t>25.08.2021</a:t>
            </a:fld>
            <a:endParaRPr lang="ru-RU"/>
          </a:p>
        </p:txBody>
      </p:sp>
      <p:sp>
        <p:nvSpPr>
          <p:cNvPr id="8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9A2CB3F-9E6C-4531-82DF-EF260906E9D5}" type="datetimeFigureOut">
              <a:rPr lang="ru-RU"/>
              <a:pPr>
                <a:defRPr/>
              </a:pPr>
              <a:t>25.08.2021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3E68939-3EB5-44F6-8D41-33285E24A68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7" r:id="rId13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 bwMode="auto"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 bwMode="auto"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pPr>
                <a:defRPr/>
              </a:pPr>
              <a:t>8/25/2021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 bwMode="auto"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7" name="Заголовок 7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</p:sldLayoutIdLst>
  <p:txStyles>
    <p:titleStyle>
      <a:lvl1pPr>
        <a:defRPr sz="6000" b="0" i="0">
          <a:latin typeface="SB Sans Display Light"/>
          <a:ea typeface="+mj-ea"/>
          <a:cs typeface="SB Sans Display Light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9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vk.com/away.php?to=https://github.com/VladGreb/-SQL-PL-SQL-SCHOOL.git&amp;cc_key=" TargetMode="Externa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0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4"/>
          <p:cNvSpPr>
            <a:spLocks/>
          </p:cNvSpPr>
          <p:nvPr/>
        </p:nvSpPr>
        <p:spPr bwMode="auto">
          <a:xfrm>
            <a:off x="551384" y="2204864"/>
            <a:ext cx="11386864" cy="244827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b="1" dirty="0"/>
          </a:p>
        </p:txBody>
      </p:sp>
      <p:sp>
        <p:nvSpPr>
          <p:cNvPr id="5" name="Text Placeholder 3"/>
          <p:cNvSpPr>
            <a:spLocks/>
          </p:cNvSpPr>
          <p:nvPr/>
        </p:nvSpPr>
        <p:spPr bwMode="auto">
          <a:xfrm>
            <a:off x="1881158" y="5286388"/>
            <a:ext cx="10793228" cy="172033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60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 b="0" i="0" u="none" strike="noStrike" cap="none" spc="0" dirty="0">
                <a:ln>
                  <a:noFill/>
                </a:ln>
                <a:solidFill>
                  <a:srgbClr val="333F48"/>
                </a:solidFill>
                <a:latin typeface="SB Sans Text Light"/>
                <a:ea typeface="+mn-ea"/>
                <a:cs typeface="SB Sans Text Light"/>
              </a:rPr>
              <a:t>Студент: </a:t>
            </a:r>
            <a:r>
              <a:rPr lang="ru-RU" b="0" i="0" u="none" strike="noStrike" cap="none" spc="0" dirty="0" smtClean="0">
                <a:ln>
                  <a:noFill/>
                </a:ln>
                <a:solidFill>
                  <a:srgbClr val="333F48"/>
                </a:solidFill>
                <a:latin typeface="SB Sans Text Light"/>
                <a:ea typeface="+mn-ea"/>
                <a:cs typeface="SB Sans Text Light"/>
              </a:rPr>
              <a:t>Гребенников Владислав Викторович</a:t>
            </a:r>
            <a:endParaRPr lang="ru-RU" b="0" i="0" u="none" strike="noStrike" cap="none" spc="0" dirty="0">
              <a:ln>
                <a:noFill/>
              </a:ln>
              <a:solidFill>
                <a:srgbClr val="333F48"/>
              </a:solidFill>
              <a:latin typeface="SB Sans Text Light"/>
              <a:ea typeface="+mn-ea"/>
              <a:cs typeface="SB Sans Text Light"/>
            </a:endParaRPr>
          </a:p>
          <a:p>
            <a:pPr marL="0" marR="0" lvl="0" indent="0" algn="l" defTabSz="360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 b="0" i="0" u="none" strike="noStrike" cap="none" spc="0" dirty="0">
                <a:ln>
                  <a:noFill/>
                </a:ln>
                <a:solidFill>
                  <a:srgbClr val="333F48"/>
                </a:solidFill>
                <a:latin typeface="SB Sans Text Light"/>
                <a:ea typeface="+mn-ea"/>
                <a:cs typeface="SB Sans Text Light"/>
              </a:rPr>
              <a:t>                </a:t>
            </a:r>
            <a:endParaRPr lang="ru-RU" sz="1600" b="0" i="0" u="none" strike="noStrike" cap="none" spc="0" dirty="0">
              <a:ln>
                <a:noFill/>
              </a:ln>
              <a:solidFill>
                <a:srgbClr val="333F48"/>
              </a:solidFill>
              <a:latin typeface="SB Sans Text Light"/>
              <a:ea typeface="+mn-ea"/>
              <a:cs typeface="SB Sans Text Light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FBE6ED87-35B9-4D44-BD5E-D3A5BFABF0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533"/>
          <a:stretch/>
        </p:blipFill>
        <p:spPr bwMode="auto">
          <a:xfrm rot="16199999">
            <a:off x="320246" y="4318253"/>
            <a:ext cx="1464205" cy="1866025"/>
          </a:xfrm>
          <a:prstGeom prst="rect">
            <a:avLst/>
          </a:prstGeom>
        </p:spPr>
      </p:pic>
      <p:sp>
        <p:nvSpPr>
          <p:cNvPr id="7" name="TextBox 35">
            <a:extLst>
              <a:ext uri="{FF2B5EF4-FFF2-40B4-BE49-F238E27FC236}">
                <a16:creationId xmlns="" xmlns:a16="http://schemas.microsoft.com/office/drawing/2014/main" id="{FFE5BB39-F6A6-43BC-BA7E-53FDB72933B3}"/>
              </a:ext>
            </a:extLst>
          </p:cNvPr>
          <p:cNvSpPr>
            <a:spLocks/>
          </p:cNvSpPr>
          <p:nvPr/>
        </p:nvSpPr>
        <p:spPr bwMode="auto">
          <a:xfrm>
            <a:off x="4844008" y="1052736"/>
            <a:ext cx="557247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fr-FR" sz="3600" b="1" spc="-160" dirty="0" smtClean="0">
                <a:gradFill>
                  <a:gsLst>
                    <a:gs pos="19000">
                      <a:srgbClr val="FAED00"/>
                    </a:gs>
                    <a:gs pos="54000">
                      <a:srgbClr val="00D900"/>
                    </a:gs>
                    <a:gs pos="89000">
                      <a:srgbClr val="0FA8E0"/>
                    </a:gs>
                  </a:gsLst>
                  <a:lin ang="19800000" scaled="0"/>
                </a:gradFill>
                <a:latin typeface="SB Sans Display Semibold"/>
                <a:cs typeface="SB Sans Display Semibold"/>
              </a:rPr>
              <a:t>SQL</a:t>
            </a:r>
            <a:r>
              <a:rPr lang="fr-FR" sz="3600" b="1" spc="-160" dirty="0">
                <a:gradFill>
                  <a:gsLst>
                    <a:gs pos="19000">
                      <a:srgbClr val="FAED00"/>
                    </a:gs>
                    <a:gs pos="54000">
                      <a:srgbClr val="00D900"/>
                    </a:gs>
                    <a:gs pos="89000">
                      <a:srgbClr val="0FA8E0"/>
                    </a:gs>
                  </a:gsLst>
                  <a:lin ang="19800000" scaled="0"/>
                </a:gradFill>
                <a:latin typeface="SB Sans Display Semibold"/>
                <a:cs typeface="SB Sans Display Semibold"/>
              </a:rPr>
              <a:t>, </a:t>
            </a:r>
            <a:r>
              <a:rPr lang="en-US" sz="3600" b="1" spc="-160" dirty="0" smtClean="0">
                <a:gradFill>
                  <a:gsLst>
                    <a:gs pos="19000">
                      <a:srgbClr val="FAED00"/>
                    </a:gs>
                    <a:gs pos="54000">
                      <a:srgbClr val="00D900"/>
                    </a:gs>
                    <a:gs pos="89000">
                      <a:srgbClr val="0FA8E0"/>
                    </a:gs>
                  </a:gsLst>
                  <a:lin ang="19800000" scaled="0"/>
                </a:gradFill>
                <a:latin typeface="SB Sans Display Semibold"/>
                <a:cs typeface="SB Sans Display Semibold"/>
              </a:rPr>
              <a:t>PL SQL, </a:t>
            </a:r>
            <a:r>
              <a:rPr lang="fr-FR" sz="3600" b="1" spc="-160" dirty="0" smtClean="0">
                <a:gradFill>
                  <a:gsLst>
                    <a:gs pos="19000">
                      <a:srgbClr val="FAED00"/>
                    </a:gs>
                    <a:gs pos="54000">
                      <a:srgbClr val="00D900"/>
                    </a:gs>
                    <a:gs pos="89000">
                      <a:srgbClr val="0FA8E0"/>
                    </a:gs>
                  </a:gsLst>
                  <a:lin ang="19800000" scaled="0"/>
                </a:gradFill>
                <a:latin typeface="SB Sans Display Semibold"/>
                <a:cs typeface="SB Sans Display Semibold"/>
              </a:rPr>
              <a:t>PL </a:t>
            </a:r>
            <a:r>
              <a:rPr lang="fr-FR" sz="3600" b="1" spc="-160" dirty="0">
                <a:gradFill>
                  <a:gsLst>
                    <a:gs pos="19000">
                      <a:srgbClr val="FAED00"/>
                    </a:gs>
                    <a:gs pos="54000">
                      <a:srgbClr val="00D900"/>
                    </a:gs>
                    <a:gs pos="89000">
                      <a:srgbClr val="0FA8E0"/>
                    </a:gs>
                  </a:gsLst>
                  <a:lin ang="19800000" scaled="0"/>
                </a:gradFill>
                <a:latin typeface="SB Sans Display Semibold"/>
                <a:cs typeface="SB Sans Display Semibold"/>
              </a:rPr>
              <a:t>Plus</a:t>
            </a:r>
            <a:endParaRPr lang="ru-RU" sz="1050" dirty="0">
              <a:gradFill>
                <a:gsLst>
                  <a:gs pos="19000">
                    <a:srgbClr val="FAED00"/>
                  </a:gs>
                  <a:gs pos="54000">
                    <a:srgbClr val="00D900"/>
                  </a:gs>
                  <a:gs pos="89000">
                    <a:srgbClr val="0FA8E0"/>
                  </a:gs>
                </a:gsLst>
                <a:lin ang="19800000" scaled="0"/>
              </a:gradFill>
              <a:latin typeface="SB Sans Display Light"/>
              <a:cs typeface="SB Sans Display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31DDADD-D012-4924-B434-0AFD0AB713F0}"/>
              </a:ext>
            </a:extLst>
          </p:cNvPr>
          <p:cNvSpPr txBox="1"/>
          <p:nvPr/>
        </p:nvSpPr>
        <p:spPr>
          <a:xfrm>
            <a:off x="9525024" y="6286520"/>
            <a:ext cx="2229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60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 dirty="0" smtClean="0">
                <a:solidFill>
                  <a:srgbClr val="333F48"/>
                </a:solidFill>
                <a:latin typeface="SB Sans Text Light"/>
                <a:cs typeface="SB Sans Text Light"/>
              </a:rPr>
              <a:t>Дата: 17.08.2021</a:t>
            </a:r>
            <a:endParaRPr lang="ru-RU" sz="1800" b="0" i="0" u="none" strike="noStrike" cap="none" spc="0" dirty="0">
              <a:ln>
                <a:noFill/>
              </a:ln>
              <a:solidFill>
                <a:srgbClr val="333F48"/>
              </a:solidFill>
              <a:latin typeface="SB Sans Text Light"/>
              <a:ea typeface="+mn-ea"/>
              <a:cs typeface="SB Sans Text Light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84448" y="3079599"/>
            <a:ext cx="106681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ru-RU" sz="4000" i="1" dirty="0" smtClean="0">
                <a:solidFill>
                  <a:srgbClr val="333F48"/>
                </a:solidFill>
                <a:latin typeface="SB Sans Display Semibold"/>
                <a:cs typeface="SB Sans Display Semibold"/>
              </a:rPr>
              <a:t>Курсовая работа – кредитный портфель</a:t>
            </a:r>
            <a:endParaRPr lang="ru-RU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>
            <a:extLst>
              <a:ext uri="{FF2B5EF4-FFF2-40B4-BE49-F238E27FC236}">
                <a16:creationId xmlns=""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-119106" y="142852"/>
            <a:ext cx="12169352" cy="1206534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ru-RU" sz="3200" dirty="0" smtClean="0">
                <a:solidFill>
                  <a:srgbClr val="333F48"/>
                </a:solidFill>
              </a:rPr>
              <a:t>Процедура открытия нового договора и </a:t>
            </a:r>
            <a:endParaRPr lang="en-US" sz="3200" dirty="0" smtClean="0">
              <a:solidFill>
                <a:srgbClr val="333F48"/>
              </a:solidFill>
            </a:endParaRPr>
          </a:p>
          <a:p>
            <a:pPr algn="ctr">
              <a:defRPr/>
            </a:pPr>
            <a:r>
              <a:rPr lang="ru-RU" sz="3200" dirty="0" smtClean="0">
                <a:solidFill>
                  <a:srgbClr val="333F48"/>
                </a:solidFill>
              </a:rPr>
              <a:t>формирования графика плановых операций</a:t>
            </a:r>
            <a:endParaRPr lang="ru-RU" sz="3200" dirty="0"/>
          </a:p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 </a:t>
            </a:r>
            <a:endParaRPr lang="ru-RU" sz="1600" dirty="0"/>
          </a:p>
        </p:txBody>
      </p:sp>
      <p:pic>
        <p:nvPicPr>
          <p:cNvPr id="39938" name="Picture 2" descr="C:\Users\user\Desktop\Гребенников\sql\отк дог шапка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6712" y="1500174"/>
            <a:ext cx="6429420" cy="910652"/>
          </a:xfrm>
          <a:prstGeom prst="rect">
            <a:avLst/>
          </a:prstGeom>
          <a:noFill/>
        </p:spPr>
      </p:pic>
      <p:pic>
        <p:nvPicPr>
          <p:cNvPr id="39939" name="Picture 3" descr="C:\Users\user\Desktop\Гребенников\sql\отк дог проверка исключений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6712" y="2428868"/>
            <a:ext cx="9594881" cy="412513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739074" y="1643050"/>
            <a:ext cx="3214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Задаваемые пользователем параметры процедуры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24192" y="4029770"/>
            <a:ext cx="3543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Блок проверок введенных данных</a:t>
            </a:r>
          </a:p>
          <a:p>
            <a:r>
              <a:rPr lang="ru-RU" dirty="0"/>
              <a:t>на пользовательские исключения</a:t>
            </a:r>
          </a:p>
          <a:p>
            <a:endParaRPr lang="ru-RU" dirty="0" smtClean="0"/>
          </a:p>
        </p:txBody>
      </p:sp>
      <p:sp>
        <p:nvSpPr>
          <p:cNvPr id="8" name="TextBox 7"/>
          <p:cNvSpPr txBox="1"/>
          <p:nvPr/>
        </p:nvSpPr>
        <p:spPr bwMode="auto">
          <a:xfrm>
            <a:off x="11405290" y="6093296"/>
            <a:ext cx="695400" cy="578882"/>
          </a:xfrm>
          <a:prstGeom prst="round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ru-RU" sz="28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>
            <a:extLst>
              <a:ext uri="{FF2B5EF4-FFF2-40B4-BE49-F238E27FC236}">
                <a16:creationId xmlns=""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-119106" y="142852"/>
            <a:ext cx="12169352" cy="1206534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ru-RU" sz="3200" dirty="0" smtClean="0">
                <a:solidFill>
                  <a:srgbClr val="333F48"/>
                </a:solidFill>
              </a:rPr>
              <a:t>Процедура открытия нового договора и </a:t>
            </a:r>
            <a:endParaRPr lang="en-US" sz="3200" dirty="0" smtClean="0">
              <a:solidFill>
                <a:srgbClr val="333F48"/>
              </a:solidFill>
            </a:endParaRPr>
          </a:p>
          <a:p>
            <a:pPr algn="ctr">
              <a:defRPr/>
            </a:pPr>
            <a:r>
              <a:rPr lang="ru-RU" sz="3200" dirty="0" smtClean="0">
                <a:solidFill>
                  <a:srgbClr val="333F48"/>
                </a:solidFill>
              </a:rPr>
              <a:t>формирования графика плановых операций</a:t>
            </a:r>
            <a:endParaRPr lang="ru-RU" sz="3200" dirty="0"/>
          </a:p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 </a:t>
            </a:r>
            <a:endParaRPr lang="ru-RU" sz="1600" dirty="0"/>
          </a:p>
        </p:txBody>
      </p:sp>
      <p:pic>
        <p:nvPicPr>
          <p:cNvPr id="40962" name="Picture 2" descr="C:\Users\user\Desktop\Гребенников\sql\отк дог запись нового договора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1026" y="1571612"/>
            <a:ext cx="8524875" cy="484822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881686" y="2500306"/>
            <a:ext cx="3286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Определение атрибутов для нового договора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5953124" y="4143380"/>
            <a:ext cx="3286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Формирование записи и вставка в таблицу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11405290" y="6093296"/>
            <a:ext cx="695400" cy="578882"/>
          </a:xfrm>
          <a:prstGeom prst="round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ru-RU" sz="28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>
            <a:extLst>
              <a:ext uri="{FF2B5EF4-FFF2-40B4-BE49-F238E27FC236}">
                <a16:creationId xmlns=""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-119106" y="142852"/>
            <a:ext cx="12169352" cy="1206534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ru-RU" sz="3200" dirty="0" smtClean="0">
                <a:solidFill>
                  <a:srgbClr val="333F48"/>
                </a:solidFill>
              </a:rPr>
              <a:t>Процедура открытия нового договора и </a:t>
            </a:r>
            <a:endParaRPr lang="en-US" sz="3200" dirty="0" smtClean="0">
              <a:solidFill>
                <a:srgbClr val="333F48"/>
              </a:solidFill>
            </a:endParaRPr>
          </a:p>
          <a:p>
            <a:pPr algn="ctr">
              <a:defRPr/>
            </a:pPr>
            <a:r>
              <a:rPr lang="ru-RU" sz="3200" dirty="0" smtClean="0">
                <a:solidFill>
                  <a:srgbClr val="333F48"/>
                </a:solidFill>
              </a:rPr>
              <a:t>формирования графика плановых операций</a:t>
            </a:r>
            <a:endParaRPr lang="ru-RU" sz="3200" dirty="0"/>
          </a:p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 </a:t>
            </a:r>
            <a:endParaRPr lang="ru-RU" sz="16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1484784"/>
            <a:ext cx="6394310" cy="129614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4" y="3171878"/>
            <a:ext cx="5633242" cy="102699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717" y="4721850"/>
            <a:ext cx="8943975" cy="14954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 bwMode="auto">
          <a:xfrm>
            <a:off x="1630388" y="2665285"/>
            <a:ext cx="894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-----------------------------------------------------------------------------------------------------------------------------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 bwMode="auto">
          <a:xfrm>
            <a:off x="1630387" y="4067424"/>
            <a:ext cx="894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-----------------------------------------------------------------------------------------------------------------------------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 bwMode="auto">
          <a:xfrm>
            <a:off x="7372248" y="1321602"/>
            <a:ext cx="42888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Определение значений </a:t>
            </a:r>
          </a:p>
          <a:p>
            <a:r>
              <a:rPr lang="ru-RU" dirty="0" smtClean="0"/>
              <a:t>атрибутов для формирования графика плановых операций в цикле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 bwMode="auto">
          <a:xfrm>
            <a:off x="7464152" y="4436756"/>
            <a:ext cx="428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Пример обработки исключений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 bwMode="auto">
          <a:xfrm>
            <a:off x="11405290" y="6093296"/>
            <a:ext cx="695400" cy="578882"/>
          </a:xfrm>
          <a:prstGeom prst="round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ru-RU" sz="28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53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>
            <a:extLst>
              <a:ext uri="{FF2B5EF4-FFF2-40B4-BE49-F238E27FC236}">
                <a16:creationId xmlns=""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-168696" y="65928"/>
            <a:ext cx="12169352" cy="1206534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ru-RU" sz="3200" dirty="0" smtClean="0">
                <a:solidFill>
                  <a:srgbClr val="333F48"/>
                </a:solidFill>
              </a:rPr>
              <a:t>Процедура для проведения </a:t>
            </a:r>
          </a:p>
          <a:p>
            <a:pPr algn="ctr">
              <a:defRPr/>
            </a:pPr>
            <a:r>
              <a:rPr lang="ru-RU" sz="3200" dirty="0" smtClean="0">
                <a:solidFill>
                  <a:srgbClr val="333F48"/>
                </a:solidFill>
              </a:rPr>
              <a:t>операции «Выдача кредита»</a:t>
            </a:r>
            <a:endParaRPr lang="ru-RU" sz="3200" dirty="0"/>
          </a:p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 </a:t>
            </a:r>
            <a:endParaRPr lang="ru-RU" sz="16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031892"/>
            <a:ext cx="7496175" cy="66675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986090"/>
            <a:ext cx="8439150" cy="24384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4610100"/>
            <a:ext cx="8629650" cy="22479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 bwMode="auto">
          <a:xfrm>
            <a:off x="296549" y="1625322"/>
            <a:ext cx="894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-----------------------------------------------------------------------------------------------------------------------------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 bwMode="auto">
          <a:xfrm>
            <a:off x="296550" y="4286569"/>
            <a:ext cx="894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-----------------------------------------------------------------------------------------------------------------------------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 bwMode="auto">
          <a:xfrm>
            <a:off x="8616280" y="5220256"/>
            <a:ext cx="428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Пример обработки исключений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 bwMode="auto">
          <a:xfrm>
            <a:off x="8616279" y="2593081"/>
            <a:ext cx="4288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Блок проверок введенных данных</a:t>
            </a:r>
            <a:endParaRPr lang="ru-RU" dirty="0"/>
          </a:p>
          <a:p>
            <a:r>
              <a:rPr lang="ru-RU" dirty="0" smtClean="0"/>
              <a:t>на пользовательские исключения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 bwMode="auto">
          <a:xfrm>
            <a:off x="11405290" y="6093296"/>
            <a:ext cx="695400" cy="578882"/>
          </a:xfrm>
          <a:prstGeom prst="round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ru-RU" sz="28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95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>
            <a:extLst>
              <a:ext uri="{FF2B5EF4-FFF2-40B4-BE49-F238E27FC236}">
                <a16:creationId xmlns=""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-168696" y="65928"/>
            <a:ext cx="12169352" cy="1206534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ru-RU" sz="3200" dirty="0" smtClean="0">
                <a:solidFill>
                  <a:srgbClr val="333F48"/>
                </a:solidFill>
              </a:rPr>
              <a:t>Процедура для проведения </a:t>
            </a:r>
          </a:p>
          <a:p>
            <a:pPr algn="ctr">
              <a:defRPr/>
            </a:pPr>
            <a:r>
              <a:rPr lang="ru-RU" sz="3200" dirty="0" smtClean="0">
                <a:solidFill>
                  <a:srgbClr val="333F48"/>
                </a:solidFill>
              </a:rPr>
              <a:t>операции «Погашение кредита»</a:t>
            </a:r>
            <a:endParaRPr lang="ru-RU" sz="3200" dirty="0"/>
          </a:p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 </a:t>
            </a:r>
            <a:endParaRPr lang="ru-RU" sz="1600" dirty="0"/>
          </a:p>
        </p:txBody>
      </p:sp>
      <p:sp>
        <p:nvSpPr>
          <p:cNvPr id="9" name="TextBox 8"/>
          <p:cNvSpPr txBox="1"/>
          <p:nvPr/>
        </p:nvSpPr>
        <p:spPr bwMode="auto">
          <a:xfrm>
            <a:off x="335360" y="2187122"/>
            <a:ext cx="894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-----------------------------------------------------------------------------------------------------------------------------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40" y="1659467"/>
            <a:ext cx="5391150" cy="3429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40" y="2590789"/>
            <a:ext cx="9286875" cy="30575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 bwMode="auto">
          <a:xfrm>
            <a:off x="8112224" y="2924944"/>
            <a:ext cx="4288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Блок проверок введенных данных</a:t>
            </a:r>
            <a:endParaRPr lang="ru-RU" dirty="0"/>
          </a:p>
          <a:p>
            <a:r>
              <a:rPr lang="ru-RU" dirty="0" smtClean="0"/>
              <a:t>на пользовательские исключения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 bwMode="auto">
          <a:xfrm>
            <a:off x="11405290" y="6093296"/>
            <a:ext cx="695400" cy="578882"/>
          </a:xfrm>
          <a:prstGeom prst="round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ru-RU" sz="28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89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>
            <a:extLst>
              <a:ext uri="{FF2B5EF4-FFF2-40B4-BE49-F238E27FC236}">
                <a16:creationId xmlns=""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-168696" y="8970"/>
            <a:ext cx="12169352" cy="1206534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ru-RU" sz="3200" dirty="0" smtClean="0">
                <a:solidFill>
                  <a:srgbClr val="333F48"/>
                </a:solidFill>
              </a:rPr>
              <a:t>Процедура для проведения </a:t>
            </a:r>
          </a:p>
          <a:p>
            <a:pPr algn="ctr">
              <a:defRPr/>
            </a:pPr>
            <a:r>
              <a:rPr lang="ru-RU" sz="3200" dirty="0" smtClean="0">
                <a:solidFill>
                  <a:srgbClr val="333F48"/>
                </a:solidFill>
              </a:rPr>
              <a:t>операции «Погашение кредита»</a:t>
            </a:r>
            <a:endParaRPr lang="ru-RU" sz="3200" dirty="0"/>
          </a:p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 </a:t>
            </a:r>
            <a:endParaRPr lang="ru-RU" sz="1600" dirty="0"/>
          </a:p>
        </p:txBody>
      </p:sp>
      <p:sp>
        <p:nvSpPr>
          <p:cNvPr id="11" name="TextBox 10"/>
          <p:cNvSpPr txBox="1"/>
          <p:nvPr/>
        </p:nvSpPr>
        <p:spPr bwMode="auto">
          <a:xfrm>
            <a:off x="6992011" y="1551864"/>
            <a:ext cx="4288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Определение ближайшего планового платежа (тело кредита и проценты)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49" y="886550"/>
            <a:ext cx="3784688" cy="304752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61" y="4021666"/>
            <a:ext cx="10229304" cy="262842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 bwMode="auto">
          <a:xfrm>
            <a:off x="191344" y="3827218"/>
            <a:ext cx="894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-----------------------------------------------------------------------------------------------------------------------------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 bwMode="auto">
          <a:xfrm>
            <a:off x="6992012" y="4284138"/>
            <a:ext cx="42888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Определение фактического размера </a:t>
            </a:r>
          </a:p>
          <a:p>
            <a:r>
              <a:rPr lang="ru-RU" dirty="0"/>
              <a:t>п</a:t>
            </a:r>
            <a:r>
              <a:rPr lang="ru-RU" dirty="0" smtClean="0"/>
              <a:t>огашения тела кредита в зависимости</a:t>
            </a:r>
          </a:p>
          <a:p>
            <a:r>
              <a:rPr lang="ru-RU" dirty="0" smtClean="0"/>
              <a:t>от введенной суммы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 bwMode="auto">
          <a:xfrm>
            <a:off x="11405290" y="6093296"/>
            <a:ext cx="695400" cy="578882"/>
          </a:xfrm>
          <a:prstGeom prst="round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ru-RU" sz="28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04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>
            <a:extLst>
              <a:ext uri="{FF2B5EF4-FFF2-40B4-BE49-F238E27FC236}">
                <a16:creationId xmlns=""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-168696" y="8970"/>
            <a:ext cx="12169352" cy="1206534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ru-RU" sz="3200" dirty="0" smtClean="0">
                <a:solidFill>
                  <a:srgbClr val="333F48"/>
                </a:solidFill>
              </a:rPr>
              <a:t>Процедура для проведения </a:t>
            </a:r>
          </a:p>
          <a:p>
            <a:pPr algn="ctr">
              <a:defRPr/>
            </a:pPr>
            <a:r>
              <a:rPr lang="ru-RU" sz="3200" dirty="0" smtClean="0">
                <a:solidFill>
                  <a:srgbClr val="333F48"/>
                </a:solidFill>
              </a:rPr>
              <a:t>операции «Погашение кредита»</a:t>
            </a:r>
            <a:endParaRPr lang="ru-RU" sz="3200" dirty="0"/>
          </a:p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 </a:t>
            </a:r>
            <a:endParaRPr lang="ru-RU" sz="1600" dirty="0"/>
          </a:p>
        </p:txBody>
      </p:sp>
      <p:sp>
        <p:nvSpPr>
          <p:cNvPr id="12" name="TextBox 11"/>
          <p:cNvSpPr txBox="1"/>
          <p:nvPr/>
        </p:nvSpPr>
        <p:spPr bwMode="auto">
          <a:xfrm>
            <a:off x="11405290" y="6093296"/>
            <a:ext cx="695400" cy="578882"/>
          </a:xfrm>
          <a:prstGeom prst="round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ru-RU" sz="28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52" y="888955"/>
            <a:ext cx="6743700" cy="40671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4943832"/>
            <a:ext cx="8391525" cy="1905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 bwMode="auto">
          <a:xfrm>
            <a:off x="22176" y="4699682"/>
            <a:ext cx="894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-----------------------------------------------------------------------------------------------------------------------------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 bwMode="auto">
          <a:xfrm>
            <a:off x="7054752" y="5748848"/>
            <a:ext cx="42888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Изменение графика плановых операций</a:t>
            </a:r>
          </a:p>
          <a:p>
            <a:r>
              <a:rPr lang="ru-RU" dirty="0"/>
              <a:t>при внесении досрочного платежа, если платежи </a:t>
            </a:r>
            <a:r>
              <a:rPr lang="ru-RU" dirty="0" err="1" smtClean="0"/>
              <a:t>аннуитетные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 bwMode="auto">
          <a:xfrm>
            <a:off x="6960096" y="2090985"/>
            <a:ext cx="42888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Изменение графика плановых операций</a:t>
            </a:r>
          </a:p>
          <a:p>
            <a:r>
              <a:rPr lang="ru-RU" dirty="0"/>
              <a:t>п</a:t>
            </a:r>
            <a:r>
              <a:rPr lang="ru-RU" dirty="0" smtClean="0"/>
              <a:t>ри внесении досрочного платежа, если платежи дифференцированные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1670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>
            <a:extLst>
              <a:ext uri="{FF2B5EF4-FFF2-40B4-BE49-F238E27FC236}">
                <a16:creationId xmlns=""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-168696" y="8970"/>
            <a:ext cx="12169352" cy="1206534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ru-RU" sz="3200" dirty="0" smtClean="0">
                <a:solidFill>
                  <a:srgbClr val="333F48"/>
                </a:solidFill>
              </a:rPr>
              <a:t>Процедура </a:t>
            </a:r>
            <a:r>
              <a:rPr lang="ru-RU" sz="3200" dirty="0" smtClean="0">
                <a:solidFill>
                  <a:srgbClr val="333F48"/>
                </a:solidFill>
              </a:rPr>
              <a:t>удаления</a:t>
            </a:r>
            <a:endParaRPr lang="ru-RU" sz="3200" dirty="0" smtClean="0">
              <a:solidFill>
                <a:srgbClr val="333F48"/>
              </a:solidFill>
            </a:endParaRPr>
          </a:p>
          <a:p>
            <a:pPr algn="ctr">
              <a:defRPr/>
            </a:pPr>
            <a:r>
              <a:rPr lang="ru-RU" sz="3200" dirty="0">
                <a:solidFill>
                  <a:srgbClr val="333F48"/>
                </a:solidFill>
              </a:rPr>
              <a:t>д</a:t>
            </a:r>
            <a:r>
              <a:rPr lang="ru-RU" sz="3200" dirty="0" smtClean="0">
                <a:solidFill>
                  <a:srgbClr val="333F48"/>
                </a:solidFill>
              </a:rPr>
              <a:t>осрочного платежа</a:t>
            </a:r>
            <a:endParaRPr lang="ru-RU" sz="3200" dirty="0"/>
          </a:p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 </a:t>
            </a:r>
            <a:endParaRPr lang="ru-RU" sz="1600" dirty="0"/>
          </a:p>
        </p:txBody>
      </p:sp>
      <p:sp>
        <p:nvSpPr>
          <p:cNvPr id="12" name="TextBox 11"/>
          <p:cNvSpPr txBox="1"/>
          <p:nvPr/>
        </p:nvSpPr>
        <p:spPr bwMode="auto">
          <a:xfrm>
            <a:off x="11405290" y="6093296"/>
            <a:ext cx="695400" cy="578882"/>
          </a:xfrm>
          <a:prstGeom prst="round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lang="ru-RU" sz="28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33" y="972076"/>
            <a:ext cx="8486775" cy="2762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 bwMode="auto">
          <a:xfrm>
            <a:off x="132516" y="1088304"/>
            <a:ext cx="894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-----------------------------------------------------------------------------------------------------------------------------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33" y="1926532"/>
            <a:ext cx="7800975" cy="8001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20" y="2998761"/>
            <a:ext cx="9525000" cy="32289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 bwMode="auto">
          <a:xfrm>
            <a:off x="132517" y="2587746"/>
            <a:ext cx="894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-----------------------------------------------------------------------------------------------------------------------------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845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4"/>
          <p:cNvSpPr>
            <a:spLocks/>
          </p:cNvSpPr>
          <p:nvPr/>
        </p:nvSpPr>
        <p:spPr bwMode="auto">
          <a:xfrm>
            <a:off x="462443" y="2996952"/>
            <a:ext cx="11161240" cy="1326541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>
              <a:defRPr/>
            </a:pPr>
            <a:r>
              <a:rPr lang="ru-RU" sz="5400" b="1" dirty="0">
                <a:solidFill>
                  <a:srgbClr val="333F48"/>
                </a:solidFill>
                <a:latin typeface="SB Sans Display Semibold"/>
              </a:rPr>
              <a:t>Спасибо за внимание!</a:t>
            </a:r>
            <a:r>
              <a:rPr lang="en-US" sz="6000" i="0" u="none" strike="noStrike" cap="none" spc="0" dirty="0">
                <a:ln>
                  <a:noFill/>
                </a:ln>
                <a:solidFill>
                  <a:srgbClr val="333F48"/>
                </a:solidFill>
                <a:latin typeface="SB Sans Display Light"/>
                <a:ea typeface="+mj-ea"/>
                <a:cs typeface="SB Sans Display Light"/>
              </a:rPr>
              <a:t> </a:t>
            </a:r>
            <a:endParaRPr lang="ru-RU" sz="1600" dirty="0"/>
          </a:p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818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le 7"/>
          <p:cNvSpPr>
            <a:spLocks/>
          </p:cNvSpPr>
          <p:nvPr/>
        </p:nvSpPr>
        <p:spPr bwMode="auto">
          <a:xfrm>
            <a:off x="6524628" y="285728"/>
            <a:ext cx="5348710" cy="785794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4000" dirty="0" smtClean="0">
                <a:solidFill>
                  <a:srgbClr val="333F48"/>
                </a:solidFill>
                <a:latin typeface="SB Sans Display Light"/>
                <a:cs typeface="SB Sans Display Light"/>
              </a:rPr>
              <a:t>ФИО</a:t>
            </a:r>
            <a:endParaRPr lang="ru-RU" sz="4000" dirty="0">
              <a:solidFill>
                <a:srgbClr val="333F48"/>
              </a:solidFill>
              <a:latin typeface="SB Sans Display Light"/>
              <a:cs typeface="SB Sans Display Light"/>
            </a:endParaRPr>
          </a:p>
          <a:p>
            <a:pPr>
              <a:lnSpc>
                <a:spcPct val="100000"/>
              </a:lnSpc>
              <a:defRPr/>
            </a:pPr>
            <a:endParaRPr lang="ru-RU" sz="2000" i="1" dirty="0" smtClean="0">
              <a:solidFill>
                <a:srgbClr val="333F48"/>
              </a:solidFill>
              <a:latin typeface="SB Sans Display Light"/>
              <a:cs typeface="SB Sans Display Light"/>
            </a:endParaRPr>
          </a:p>
          <a:p>
            <a:pPr>
              <a:lnSpc>
                <a:spcPct val="100000"/>
              </a:lnSpc>
              <a:defRPr/>
            </a:pPr>
            <a:endParaRPr lang="ru-RU" sz="2000" i="1" dirty="0" smtClean="0">
              <a:solidFill>
                <a:srgbClr val="333F48"/>
              </a:solidFill>
              <a:latin typeface="SB Sans Display Light"/>
              <a:cs typeface="SB Sans Display Light"/>
            </a:endParaRPr>
          </a:p>
        </p:txBody>
      </p:sp>
      <p:sp>
        <p:nvSpPr>
          <p:cNvPr id="14" name="TextBox 35"/>
          <p:cNvSpPr>
            <a:spLocks/>
          </p:cNvSpPr>
          <p:nvPr/>
        </p:nvSpPr>
        <p:spPr bwMode="auto">
          <a:xfrm>
            <a:off x="6953256" y="4000504"/>
            <a:ext cx="1374507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ru-RU" sz="6600" b="1" spc="-160" dirty="0" smtClean="0">
                <a:gradFill>
                  <a:gsLst>
                    <a:gs pos="19000">
                      <a:srgbClr val="FAED00"/>
                    </a:gs>
                    <a:gs pos="54000">
                      <a:srgbClr val="00D900"/>
                    </a:gs>
                    <a:gs pos="89000">
                      <a:srgbClr val="0FA8E0"/>
                    </a:gs>
                  </a:gsLst>
                  <a:lin ang="19800000" scaled="0"/>
                </a:gradFill>
                <a:latin typeface="SB Sans Display Semibold"/>
                <a:cs typeface="SB Sans Display Semibold"/>
              </a:rPr>
              <a:t>4</a:t>
            </a:r>
            <a:endParaRPr lang="ru-RU" sz="2000" dirty="0">
              <a:gradFill>
                <a:gsLst>
                  <a:gs pos="19000">
                    <a:srgbClr val="FAED00"/>
                  </a:gs>
                  <a:gs pos="54000">
                    <a:srgbClr val="00D900"/>
                  </a:gs>
                  <a:gs pos="89000">
                    <a:srgbClr val="0FA8E0"/>
                  </a:gs>
                </a:gsLst>
                <a:lin ang="19800000" scaled="0"/>
              </a:gradFill>
              <a:latin typeface="SB Sans Display Light"/>
              <a:cs typeface="SB Sans Display Light"/>
            </a:endParaRPr>
          </a:p>
        </p:txBody>
      </p:sp>
      <p:pic>
        <p:nvPicPr>
          <p:cNvPr id="17" name="Рисунок 2">
            <a:extLst>
              <a:ext uri="{FF2B5EF4-FFF2-40B4-BE49-F238E27FC236}">
                <a16:creationId xmlns="" xmlns:a16="http://schemas.microsoft.com/office/drawing/2014/main" id="{0DCCFB52-7D2B-4BA7-8FE3-E7C19E143E4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28944" t="28773" r="16232" b="18899"/>
          <a:stretch/>
        </p:blipFill>
        <p:spPr bwMode="auto">
          <a:xfrm rot="16199999">
            <a:off x="6792898" y="2232036"/>
            <a:ext cx="768257" cy="733293"/>
          </a:xfrm>
          <a:prstGeom prst="rect">
            <a:avLst/>
          </a:prstGeom>
        </p:spPr>
      </p:pic>
      <p:sp>
        <p:nvSpPr>
          <p:cNvPr id="20" name="object 26">
            <a:extLst>
              <a:ext uri="{FF2B5EF4-FFF2-40B4-BE49-F238E27FC236}">
                <a16:creationId xmlns="" xmlns:a16="http://schemas.microsoft.com/office/drawing/2014/main" id="{4DE54BB7-929A-4B8A-9DA0-D0EEC7053A84}"/>
              </a:ext>
            </a:extLst>
          </p:cNvPr>
          <p:cNvSpPr>
            <a:spLocks/>
          </p:cNvSpPr>
          <p:nvPr/>
        </p:nvSpPr>
        <p:spPr bwMode="auto">
          <a:xfrm>
            <a:off x="7881950" y="2500306"/>
            <a:ext cx="3816424" cy="30258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spc="-5" dirty="0">
                <a:latin typeface="SBSansText-Light"/>
                <a:cs typeface="SBSansText-Light"/>
              </a:rPr>
              <a:t>Готов к </a:t>
            </a:r>
            <a:r>
              <a:rPr lang="ru-RU" sz="2000" spc="-5" dirty="0" smtClean="0">
                <a:latin typeface="SBSansText-Light"/>
                <a:cs typeface="SBSansText-Light"/>
              </a:rPr>
              <a:t>командировкам</a:t>
            </a:r>
            <a:endParaRPr lang="ru-RU" sz="2000" spc="-5" dirty="0">
              <a:latin typeface="SBSansText-Light"/>
              <a:cs typeface="SBSansText-Light"/>
            </a:endParaRPr>
          </a:p>
        </p:txBody>
      </p:sp>
      <p:pic>
        <p:nvPicPr>
          <p:cNvPr id="22" name="Рисунок 12">
            <a:extLst>
              <a:ext uri="{FF2B5EF4-FFF2-40B4-BE49-F238E27FC236}">
                <a16:creationId xmlns="" xmlns:a16="http://schemas.microsoft.com/office/drawing/2014/main" id="{436EC55F-517B-4FC1-85F8-ED7FCD662E5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24003" t="24797" r="21644" b="15908"/>
          <a:stretch/>
        </p:blipFill>
        <p:spPr bwMode="auto">
          <a:xfrm rot="16199999">
            <a:off x="6840940" y="1469614"/>
            <a:ext cx="672171" cy="733291"/>
          </a:xfrm>
          <a:prstGeom prst="rect">
            <a:avLst/>
          </a:prstGeom>
        </p:spPr>
      </p:pic>
      <p:sp>
        <p:nvSpPr>
          <p:cNvPr id="23" name="object 26">
            <a:extLst>
              <a:ext uri="{FF2B5EF4-FFF2-40B4-BE49-F238E27FC236}">
                <a16:creationId xmlns="" xmlns:a16="http://schemas.microsoft.com/office/drawing/2014/main" id="{A8F6E936-17AA-460E-A5F3-7295B64C51D9}"/>
              </a:ext>
            </a:extLst>
          </p:cNvPr>
          <p:cNvSpPr>
            <a:spLocks/>
          </p:cNvSpPr>
          <p:nvPr/>
        </p:nvSpPr>
        <p:spPr bwMode="auto">
          <a:xfrm>
            <a:off x="7881950" y="1714488"/>
            <a:ext cx="3502449" cy="30258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spc="-5" dirty="0" smtClean="0">
                <a:latin typeface="SBSansText-Light"/>
                <a:cs typeface="SBSansText-Light"/>
              </a:rPr>
              <a:t>Ростов-на-Дону</a:t>
            </a:r>
            <a:endParaRPr lang="ru-RU" sz="2000" spc="-5" dirty="0">
              <a:latin typeface="SBSansText-Light"/>
              <a:cs typeface="SBSansText-Light"/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="" xmlns:a16="http://schemas.microsoft.com/office/drawing/2014/main" id="{C8D1253D-2E3F-4357-A3C7-FF90F8F21ED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 l="19438" t="26096" r="19808" b="21575"/>
          <a:stretch/>
        </p:blipFill>
        <p:spPr bwMode="auto">
          <a:xfrm rot="16199999">
            <a:off x="6746428" y="3135762"/>
            <a:ext cx="922315" cy="794412"/>
          </a:xfrm>
          <a:prstGeom prst="rect">
            <a:avLst/>
          </a:prstGeom>
        </p:spPr>
      </p:pic>
      <p:sp>
        <p:nvSpPr>
          <p:cNvPr id="25" name="object 26">
            <a:extLst>
              <a:ext uri="{FF2B5EF4-FFF2-40B4-BE49-F238E27FC236}">
                <a16:creationId xmlns="" xmlns:a16="http://schemas.microsoft.com/office/drawing/2014/main" id="{00AF5FF0-543F-426D-85A1-4D4DBAB934D8}"/>
              </a:ext>
            </a:extLst>
          </p:cNvPr>
          <p:cNvSpPr>
            <a:spLocks/>
          </p:cNvSpPr>
          <p:nvPr/>
        </p:nvSpPr>
        <p:spPr bwMode="auto">
          <a:xfrm>
            <a:off x="7881950" y="3357562"/>
            <a:ext cx="4590791" cy="30258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spc="-5" dirty="0" smtClean="0">
                <a:latin typeface="SBSansText-Light"/>
                <a:cs typeface="SBSansText-Light"/>
              </a:rPr>
              <a:t>Высшее </a:t>
            </a:r>
            <a:r>
              <a:rPr lang="ru-RU" sz="2000" spc="-5" dirty="0">
                <a:latin typeface="SBSansText-Light"/>
                <a:cs typeface="SBSansText-Light"/>
              </a:rPr>
              <a:t>техническое образование</a:t>
            </a:r>
          </a:p>
        </p:txBody>
      </p:sp>
      <p:sp>
        <p:nvSpPr>
          <p:cNvPr id="26" name="object 26">
            <a:extLst>
              <a:ext uri="{FF2B5EF4-FFF2-40B4-BE49-F238E27FC236}">
                <a16:creationId xmlns="" xmlns:a16="http://schemas.microsoft.com/office/drawing/2014/main" id="{453BB67C-6BE9-45B5-B1FA-AD1EE9AB42E3}"/>
              </a:ext>
            </a:extLst>
          </p:cNvPr>
          <p:cNvSpPr>
            <a:spLocks/>
          </p:cNvSpPr>
          <p:nvPr/>
        </p:nvSpPr>
        <p:spPr bwMode="auto">
          <a:xfrm>
            <a:off x="7881950" y="4357694"/>
            <a:ext cx="4590791" cy="3234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spc="-5" dirty="0">
                <a:latin typeface="SBSansText-Light"/>
                <a:cs typeface="SBSansText-Light"/>
              </a:rPr>
              <a:t>Года работаю в </a:t>
            </a:r>
            <a:r>
              <a:rPr lang="ru-RU" sz="2000" spc="-5" dirty="0" smtClean="0">
                <a:latin typeface="SBSansText-Light"/>
                <a:cs typeface="SBSansText-Light"/>
              </a:rPr>
              <a:t>ФГУП «РНИИРС»</a:t>
            </a:r>
            <a:endParaRPr lang="ru-RU" sz="2000" spc="-5" dirty="0">
              <a:latin typeface="SBSansText-Light"/>
              <a:cs typeface="SBSansText-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4B1282C-1EE6-4516-8528-4C3B699AF9DB}"/>
              </a:ext>
            </a:extLst>
          </p:cNvPr>
          <p:cNvSpPr txBox="1"/>
          <p:nvPr/>
        </p:nvSpPr>
        <p:spPr>
          <a:xfrm>
            <a:off x="7810512" y="6000768"/>
            <a:ext cx="40577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360000">
              <a:defRPr/>
            </a:pPr>
            <a:r>
              <a:rPr lang="en-US" sz="2000" dirty="0" smtClean="0">
                <a:solidFill>
                  <a:srgbClr val="333F48"/>
                </a:solidFill>
                <a:latin typeface="SB Sans Text Light"/>
                <a:cs typeface="SB Sans Text Light"/>
              </a:rPr>
              <a:t>Email</a:t>
            </a:r>
            <a:r>
              <a:rPr lang="ru-RU" sz="2000" dirty="0" smtClean="0">
                <a:solidFill>
                  <a:srgbClr val="333F48"/>
                </a:solidFill>
                <a:latin typeface="SB Sans Text Light"/>
                <a:cs typeface="SB Sans Text Light"/>
              </a:rPr>
              <a:t>: </a:t>
            </a:r>
            <a:r>
              <a:rPr lang="en-US" sz="2000" dirty="0" smtClean="0">
                <a:solidFill>
                  <a:srgbClr val="333F48"/>
                </a:solidFill>
                <a:latin typeface="SB Sans Text Light"/>
                <a:cs typeface="SB Sans Text Light"/>
              </a:rPr>
              <a:t>Greb1995Vlad@mail.ru </a:t>
            </a:r>
            <a:endParaRPr lang="ru-RU" sz="2000" dirty="0">
              <a:solidFill>
                <a:srgbClr val="333F48"/>
              </a:solidFill>
              <a:latin typeface="SB Sans Text Light"/>
              <a:cs typeface="SB Sans Text Light"/>
            </a:endParaRPr>
          </a:p>
          <a:p>
            <a:pPr lvl="0" defTabSz="360000">
              <a:defRPr/>
            </a:pPr>
            <a:r>
              <a:rPr lang="en-US" sz="2000" dirty="0" smtClean="0">
                <a:solidFill>
                  <a:srgbClr val="333F48"/>
                </a:solidFill>
                <a:latin typeface="SB Sans Text Light"/>
                <a:cs typeface="SB Sans Text Light"/>
              </a:rPr>
              <a:t>Mob</a:t>
            </a:r>
            <a:r>
              <a:rPr lang="ru-RU" sz="2000" dirty="0" smtClean="0">
                <a:solidFill>
                  <a:srgbClr val="333F48"/>
                </a:solidFill>
                <a:latin typeface="SB Sans Text Light"/>
                <a:cs typeface="SB Sans Text Light"/>
              </a:rPr>
              <a:t>:</a:t>
            </a:r>
            <a:r>
              <a:rPr lang="en-US" sz="2000" dirty="0" smtClean="0">
                <a:solidFill>
                  <a:srgbClr val="333F48"/>
                </a:solidFill>
                <a:latin typeface="SB Sans Text Light"/>
                <a:cs typeface="SB Sans Text Light"/>
              </a:rPr>
              <a:t> 8-961-316-22-20</a:t>
            </a:r>
            <a:endParaRPr lang="ru-RU" sz="20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="" xmlns:a16="http://schemas.microsoft.com/office/drawing/2014/main" id="{5AE95B28-B2FC-43A5-8B6E-FD95AA24B1B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 l="21533"/>
          <a:stretch/>
        </p:blipFill>
        <p:spPr bwMode="auto">
          <a:xfrm rot="16199999">
            <a:off x="6617804" y="5503762"/>
            <a:ext cx="1214224" cy="1270501"/>
          </a:xfrm>
          <a:prstGeom prst="rect">
            <a:avLst/>
          </a:prstGeom>
        </p:spPr>
      </p:pic>
      <p:sp>
        <p:nvSpPr>
          <p:cNvPr id="19" name="TextBox 35">
            <a:extLst>
              <a:ext uri="{FF2B5EF4-FFF2-40B4-BE49-F238E27FC236}">
                <a16:creationId xmlns="" xmlns:a16="http://schemas.microsoft.com/office/drawing/2014/main" id="{5E112C23-3247-4750-B14A-943A305AE855}"/>
              </a:ext>
            </a:extLst>
          </p:cNvPr>
          <p:cNvSpPr>
            <a:spLocks/>
          </p:cNvSpPr>
          <p:nvPr/>
        </p:nvSpPr>
        <p:spPr bwMode="auto">
          <a:xfrm>
            <a:off x="6953256" y="4929198"/>
            <a:ext cx="1374507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ru-RU" sz="6600" b="1" spc="-160" dirty="0" smtClean="0">
                <a:gradFill>
                  <a:gsLst>
                    <a:gs pos="19000">
                      <a:srgbClr val="FAED00"/>
                    </a:gs>
                    <a:gs pos="54000">
                      <a:srgbClr val="00D900"/>
                    </a:gs>
                    <a:gs pos="89000">
                      <a:srgbClr val="0FA8E0"/>
                    </a:gs>
                  </a:gsLst>
                  <a:lin ang="19800000" scaled="0"/>
                </a:gradFill>
                <a:latin typeface="SB Sans Display Semibold"/>
                <a:cs typeface="SB Sans Display Light"/>
              </a:rPr>
              <a:t>4</a:t>
            </a:r>
            <a:endParaRPr lang="ru-RU" sz="2000" dirty="0">
              <a:gradFill>
                <a:gsLst>
                  <a:gs pos="19000">
                    <a:srgbClr val="FAED00"/>
                  </a:gs>
                  <a:gs pos="54000">
                    <a:srgbClr val="00D900"/>
                  </a:gs>
                  <a:gs pos="89000">
                    <a:srgbClr val="0FA8E0"/>
                  </a:gs>
                </a:gsLst>
                <a:lin ang="19800000" scaled="0"/>
              </a:gradFill>
              <a:latin typeface="SB Sans Display Light"/>
              <a:cs typeface="SB Sans Display Light"/>
            </a:endParaRPr>
          </a:p>
        </p:txBody>
      </p:sp>
      <p:sp>
        <p:nvSpPr>
          <p:cNvPr id="27" name="object 26">
            <a:extLst>
              <a:ext uri="{FF2B5EF4-FFF2-40B4-BE49-F238E27FC236}">
                <a16:creationId xmlns="" xmlns:a16="http://schemas.microsoft.com/office/drawing/2014/main" id="{D96035DE-DB7E-4A03-A568-62EAA55D76F0}"/>
              </a:ext>
            </a:extLst>
          </p:cNvPr>
          <p:cNvSpPr>
            <a:spLocks/>
          </p:cNvSpPr>
          <p:nvPr/>
        </p:nvSpPr>
        <p:spPr bwMode="auto">
          <a:xfrm>
            <a:off x="7881950" y="5286388"/>
            <a:ext cx="2199757" cy="3234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spc="-5" dirty="0" smtClean="0">
                <a:latin typeface="SBSansText-Light"/>
                <a:cs typeface="SBSansText-Light"/>
              </a:rPr>
              <a:t>Года </a:t>
            </a:r>
            <a:r>
              <a:rPr lang="ru-RU" sz="2000" spc="-5" dirty="0">
                <a:latin typeface="SBSansText-Light"/>
                <a:cs typeface="SBSansText-Light"/>
              </a:rPr>
              <a:t>общий стаж</a:t>
            </a:r>
          </a:p>
        </p:txBody>
      </p:sp>
      <p:pic>
        <p:nvPicPr>
          <p:cNvPr id="28" name="Рисунок 10">
            <a:extLst>
              <a:ext uri="{FF2B5EF4-FFF2-40B4-BE49-F238E27FC236}">
                <a16:creationId xmlns="" xmlns:a16="http://schemas.microsoft.com/office/drawing/2014/main" id="{E7AF1F4B-F93B-4DD5-879F-EC6D90FBB1F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0475" t="26879" r="30179" b="20793"/>
          <a:stretch/>
        </p:blipFill>
        <p:spPr bwMode="auto">
          <a:xfrm rot="16199999">
            <a:off x="188715" y="5562891"/>
            <a:ext cx="1257119" cy="1333099"/>
          </a:xfrm>
          <a:prstGeom prst="rect">
            <a:avLst/>
          </a:prstGeom>
        </p:spPr>
      </p:pic>
      <p:sp>
        <p:nvSpPr>
          <p:cNvPr id="29" name="object 26">
            <a:extLst>
              <a:ext uri="{FF2B5EF4-FFF2-40B4-BE49-F238E27FC236}">
                <a16:creationId xmlns="" xmlns:a16="http://schemas.microsoft.com/office/drawing/2014/main" id="{8A842FD2-7A7C-402A-9652-4A5C911EEBA6}"/>
              </a:ext>
            </a:extLst>
          </p:cNvPr>
          <p:cNvSpPr>
            <a:spLocks/>
          </p:cNvSpPr>
          <p:nvPr/>
        </p:nvSpPr>
        <p:spPr bwMode="auto">
          <a:xfrm>
            <a:off x="1595406" y="5715016"/>
            <a:ext cx="4590791" cy="95744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spc="-5" dirty="0" smtClean="0">
                <a:latin typeface="SBSansText-Light"/>
                <a:cs typeface="SBSansText-Light"/>
              </a:rPr>
              <a:t>Люблю цифры и финансовую/банковскую сферу, </a:t>
            </a:r>
            <a:r>
              <a:rPr lang="ru-RU" sz="2000" spc="-5" dirty="0">
                <a:latin typeface="SBSansText-Light"/>
                <a:cs typeface="SBSansText-Light"/>
              </a:rPr>
              <a:t>и поэтому хочу работать в </a:t>
            </a:r>
            <a:r>
              <a:rPr lang="ru-RU" sz="2000" spc="-5" dirty="0" smtClean="0">
                <a:latin typeface="SBSansText-Light"/>
                <a:cs typeface="SBSansText-Light"/>
              </a:rPr>
              <a:t>ИТ </a:t>
            </a:r>
            <a:r>
              <a:rPr lang="ru-RU" sz="2000" spc="-5" dirty="0" err="1" smtClean="0">
                <a:latin typeface="SBSansText-Light"/>
                <a:cs typeface="SBSansText-Light"/>
              </a:rPr>
              <a:t>Сбера</a:t>
            </a:r>
            <a:r>
              <a:rPr lang="ru-RU" sz="2000" spc="-5" dirty="0" smtClean="0">
                <a:latin typeface="SBSansText-Light"/>
                <a:cs typeface="SBSansText-Light"/>
              </a:rPr>
              <a:t>.</a:t>
            </a:r>
            <a:endParaRPr lang="ru-RU" sz="2000" spc="-5" dirty="0">
              <a:latin typeface="SBSansText-Light"/>
              <a:cs typeface="SBSansText-Ligh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953388" y="142852"/>
            <a:ext cx="39805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ru-RU" sz="2400" b="1" dirty="0" smtClean="0">
                <a:solidFill>
                  <a:srgbClr val="333F48"/>
                </a:solidFill>
                <a:latin typeface="SB Sans Display Light"/>
                <a:cs typeface="SB Sans Display Light"/>
              </a:rPr>
              <a:t>Гребенников Владислав</a:t>
            </a:r>
          </a:p>
          <a:p>
            <a:pPr>
              <a:lnSpc>
                <a:spcPct val="100000"/>
              </a:lnSpc>
              <a:defRPr/>
            </a:pPr>
            <a:r>
              <a:rPr lang="ru-RU" sz="2400" b="1" dirty="0" smtClean="0">
                <a:solidFill>
                  <a:srgbClr val="333F48"/>
                </a:solidFill>
                <a:latin typeface="SB Sans Display Light"/>
                <a:cs typeface="SB Sans Display Light"/>
              </a:rPr>
              <a:t>Викторович</a:t>
            </a:r>
            <a:endParaRPr lang="ru-RU" sz="2400" b="1" dirty="0">
              <a:solidFill>
                <a:srgbClr val="333F48"/>
              </a:solidFill>
              <a:latin typeface="SB Sans Display Light"/>
              <a:cs typeface="SB Sans Display Light"/>
            </a:endParaRPr>
          </a:p>
        </p:txBody>
      </p:sp>
      <p:sp>
        <p:nvSpPr>
          <p:cNvPr id="21" name="object 26">
            <a:extLst>
              <a:ext uri="{FF2B5EF4-FFF2-40B4-BE49-F238E27FC236}">
                <a16:creationId xmlns="" xmlns:a16="http://schemas.microsoft.com/office/drawing/2014/main" id="{A8F6E936-17AA-460E-A5F3-7295B64C51D9}"/>
              </a:ext>
            </a:extLst>
          </p:cNvPr>
          <p:cNvSpPr>
            <a:spLocks/>
          </p:cNvSpPr>
          <p:nvPr/>
        </p:nvSpPr>
        <p:spPr bwMode="auto">
          <a:xfrm>
            <a:off x="8689551" y="1142984"/>
            <a:ext cx="3502449" cy="30258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spc="-5" dirty="0" smtClean="0">
                <a:latin typeface="SBSansText-Light"/>
                <a:cs typeface="SBSansText-Light"/>
              </a:rPr>
              <a:t>Инженер-технолог 2 кат.</a:t>
            </a:r>
            <a:endParaRPr lang="ru-RU" sz="2000" spc="-5" dirty="0">
              <a:latin typeface="SBSansText-Light"/>
              <a:cs typeface="SBSansText-Light"/>
            </a:endParaRPr>
          </a:p>
        </p:txBody>
      </p:sp>
      <p:sp>
        <p:nvSpPr>
          <p:cNvPr id="30" name="object 26">
            <a:extLst>
              <a:ext uri="{FF2B5EF4-FFF2-40B4-BE49-F238E27FC236}">
                <a16:creationId xmlns="" xmlns:a16="http://schemas.microsoft.com/office/drawing/2014/main" id="{A8F6E936-17AA-460E-A5F3-7295B64C51D9}"/>
              </a:ext>
            </a:extLst>
          </p:cNvPr>
          <p:cNvSpPr>
            <a:spLocks/>
          </p:cNvSpPr>
          <p:nvPr/>
        </p:nvSpPr>
        <p:spPr bwMode="auto">
          <a:xfrm>
            <a:off x="5881686" y="1142984"/>
            <a:ext cx="2571768" cy="3141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ru-RU" sz="2000" i="1" dirty="0" smtClean="0">
                <a:solidFill>
                  <a:srgbClr val="333F48"/>
                </a:solidFill>
                <a:latin typeface="SB Sans Display Light"/>
                <a:cs typeface="SB Sans Display Light"/>
              </a:rPr>
              <a:t>Текущая должность:</a:t>
            </a:r>
            <a:endParaRPr lang="ru-RU" sz="2400" i="1" dirty="0"/>
          </a:p>
        </p:txBody>
      </p:sp>
      <p:sp>
        <p:nvSpPr>
          <p:cNvPr id="31" name="TextBox 30"/>
          <p:cNvSpPr txBox="1"/>
          <p:nvPr/>
        </p:nvSpPr>
        <p:spPr>
          <a:xfrm>
            <a:off x="11496600" y="6102005"/>
            <a:ext cx="432048" cy="568762"/>
          </a:xfrm>
          <a:prstGeom prst="round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sz="28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33" y="558350"/>
            <a:ext cx="4905375" cy="42386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=""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91344" y="285978"/>
            <a:ext cx="12169352" cy="1206534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2800" b="1" dirty="0">
                <a:solidFill>
                  <a:srgbClr val="333F48"/>
                </a:solidFill>
              </a:rPr>
              <a:t>Опыт работы в </a:t>
            </a:r>
            <a:r>
              <a:rPr lang="ru-RU" sz="2800" b="1" dirty="0" smtClean="0">
                <a:solidFill>
                  <a:srgbClr val="333F48"/>
                </a:solidFill>
              </a:rPr>
              <a:t>ФГУП «РНИИРС</a:t>
            </a:r>
            <a:r>
              <a:rPr lang="ru-RU" sz="4000" dirty="0" smtClean="0">
                <a:solidFill>
                  <a:srgbClr val="333F48"/>
                </a:solidFill>
              </a:rPr>
              <a:t>»</a:t>
            </a:r>
            <a:endParaRPr lang="ru-RU" sz="1600" dirty="0"/>
          </a:p>
        </p:txBody>
      </p:sp>
      <p:sp>
        <p:nvSpPr>
          <p:cNvPr id="41" name="object 4">
            <a:extLst>
              <a:ext uri="{FF2B5EF4-FFF2-40B4-BE49-F238E27FC236}">
                <a16:creationId xmlns="" xmlns:a16="http://schemas.microsoft.com/office/drawing/2014/main" id="{0185576A-0A39-4C7A-B15A-6776F7BBF1ED}"/>
              </a:ext>
            </a:extLst>
          </p:cNvPr>
          <p:cNvSpPr/>
          <p:nvPr/>
        </p:nvSpPr>
        <p:spPr bwMode="auto">
          <a:xfrm>
            <a:off x="6113886" y="840646"/>
            <a:ext cx="5029199" cy="5496447"/>
          </a:xfrm>
          <a:custGeom>
            <a:avLst/>
            <a:gdLst/>
            <a:ahLst/>
            <a:cxnLst/>
            <a:rect l="l" t="t" r="r" b="b"/>
            <a:pathLst>
              <a:path w="3846195" h="3797300" extrusionOk="0">
                <a:moveTo>
                  <a:pt x="3537864" y="0"/>
                </a:moveTo>
                <a:lnTo>
                  <a:pt x="308000" y="0"/>
                </a:lnTo>
                <a:lnTo>
                  <a:pt x="262486" y="3339"/>
                </a:lnTo>
                <a:lnTo>
                  <a:pt x="219045" y="13040"/>
                </a:lnTo>
                <a:lnTo>
                  <a:pt x="178155" y="28626"/>
                </a:lnTo>
                <a:lnTo>
                  <a:pt x="140291" y="49620"/>
                </a:lnTo>
                <a:lnTo>
                  <a:pt x="105929" y="75547"/>
                </a:lnTo>
                <a:lnTo>
                  <a:pt x="75547" y="105929"/>
                </a:lnTo>
                <a:lnTo>
                  <a:pt x="49620" y="140291"/>
                </a:lnTo>
                <a:lnTo>
                  <a:pt x="28626" y="178155"/>
                </a:lnTo>
                <a:lnTo>
                  <a:pt x="13040" y="219045"/>
                </a:lnTo>
                <a:lnTo>
                  <a:pt x="3339" y="262486"/>
                </a:lnTo>
                <a:lnTo>
                  <a:pt x="0" y="308000"/>
                </a:lnTo>
                <a:lnTo>
                  <a:pt x="0" y="3488804"/>
                </a:lnTo>
                <a:lnTo>
                  <a:pt x="3339" y="3534318"/>
                </a:lnTo>
                <a:lnTo>
                  <a:pt x="13040" y="3577758"/>
                </a:lnTo>
                <a:lnTo>
                  <a:pt x="28626" y="3618649"/>
                </a:lnTo>
                <a:lnTo>
                  <a:pt x="49620" y="3656513"/>
                </a:lnTo>
                <a:lnTo>
                  <a:pt x="75547" y="3690875"/>
                </a:lnTo>
                <a:lnTo>
                  <a:pt x="105929" y="3721257"/>
                </a:lnTo>
                <a:lnTo>
                  <a:pt x="140291" y="3747183"/>
                </a:lnTo>
                <a:lnTo>
                  <a:pt x="178155" y="3768178"/>
                </a:lnTo>
                <a:lnTo>
                  <a:pt x="219045" y="3783764"/>
                </a:lnTo>
                <a:lnTo>
                  <a:pt x="262486" y="3793465"/>
                </a:lnTo>
                <a:lnTo>
                  <a:pt x="308000" y="3796804"/>
                </a:lnTo>
                <a:lnTo>
                  <a:pt x="3537864" y="3796804"/>
                </a:lnTo>
                <a:lnTo>
                  <a:pt x="3583378" y="3793465"/>
                </a:lnTo>
                <a:lnTo>
                  <a:pt x="3626818" y="3783764"/>
                </a:lnTo>
                <a:lnTo>
                  <a:pt x="3667709" y="3768178"/>
                </a:lnTo>
                <a:lnTo>
                  <a:pt x="3705573" y="3747183"/>
                </a:lnTo>
                <a:lnTo>
                  <a:pt x="3739935" y="3721257"/>
                </a:lnTo>
                <a:lnTo>
                  <a:pt x="3770317" y="3690875"/>
                </a:lnTo>
                <a:lnTo>
                  <a:pt x="3796244" y="3656513"/>
                </a:lnTo>
                <a:lnTo>
                  <a:pt x="3817238" y="3618649"/>
                </a:lnTo>
                <a:lnTo>
                  <a:pt x="3832824" y="3577758"/>
                </a:lnTo>
                <a:lnTo>
                  <a:pt x="3842525" y="3534318"/>
                </a:lnTo>
                <a:lnTo>
                  <a:pt x="3845864" y="3488804"/>
                </a:lnTo>
                <a:lnTo>
                  <a:pt x="3845864" y="308000"/>
                </a:lnTo>
                <a:lnTo>
                  <a:pt x="3842525" y="262486"/>
                </a:lnTo>
                <a:lnTo>
                  <a:pt x="3832824" y="219045"/>
                </a:lnTo>
                <a:lnTo>
                  <a:pt x="3817238" y="178155"/>
                </a:lnTo>
                <a:lnTo>
                  <a:pt x="3796244" y="140291"/>
                </a:lnTo>
                <a:lnTo>
                  <a:pt x="3770317" y="105929"/>
                </a:lnTo>
                <a:lnTo>
                  <a:pt x="3739935" y="75547"/>
                </a:lnTo>
                <a:lnTo>
                  <a:pt x="3705573" y="49620"/>
                </a:lnTo>
                <a:lnTo>
                  <a:pt x="3667709" y="28626"/>
                </a:lnTo>
                <a:lnTo>
                  <a:pt x="3626818" y="13040"/>
                </a:lnTo>
                <a:lnTo>
                  <a:pt x="3583378" y="3339"/>
                </a:lnTo>
                <a:lnTo>
                  <a:pt x="3537864" y="0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45" name="object 26">
            <a:extLst>
              <a:ext uri="{FF2B5EF4-FFF2-40B4-BE49-F238E27FC236}">
                <a16:creationId xmlns="" xmlns:a16="http://schemas.microsoft.com/office/drawing/2014/main" id="{1647D237-6920-4223-A30D-900520895591}"/>
              </a:ext>
            </a:extLst>
          </p:cNvPr>
          <p:cNvSpPr>
            <a:spLocks/>
          </p:cNvSpPr>
          <p:nvPr/>
        </p:nvSpPr>
        <p:spPr bwMode="auto">
          <a:xfrm>
            <a:off x="551384" y="1627437"/>
            <a:ext cx="10297144" cy="31188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dirty="0" smtClean="0">
                <a:solidFill>
                  <a:srgbClr val="404040"/>
                </a:solidFill>
                <a:latin typeface="+mj-lt"/>
                <a:cs typeface="SBSansText-Light"/>
              </a:rPr>
              <a:t>Отдел полупроводниковой микроэлектроники</a:t>
            </a:r>
            <a:endParaRPr sz="2000" dirty="0">
              <a:latin typeface="+mj-lt"/>
              <a:cs typeface="SBSansText-Light"/>
            </a:endParaRPr>
          </a:p>
        </p:txBody>
      </p:sp>
      <p:sp>
        <p:nvSpPr>
          <p:cNvPr id="24" name="Text Placeholder 6">
            <a:extLst>
              <a:ext uri="{FF2B5EF4-FFF2-40B4-BE49-F238E27FC236}">
                <a16:creationId xmlns="" xmlns:a16="http://schemas.microsoft.com/office/drawing/2014/main" id="{5EE9E1EB-B6B9-43F0-BED9-978590171FD4}"/>
              </a:ext>
            </a:extLst>
          </p:cNvPr>
          <p:cNvSpPr>
            <a:spLocks/>
          </p:cNvSpPr>
          <p:nvPr/>
        </p:nvSpPr>
        <p:spPr bwMode="auto">
          <a:xfrm>
            <a:off x="263352" y="1073955"/>
            <a:ext cx="2967746" cy="83711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ru-RU" sz="25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Подразделение</a:t>
            </a:r>
            <a:endParaRPr dirty="0"/>
          </a:p>
        </p:txBody>
      </p:sp>
      <p:sp>
        <p:nvSpPr>
          <p:cNvPr id="26" name="Text Placeholder 6">
            <a:extLst>
              <a:ext uri="{FF2B5EF4-FFF2-40B4-BE49-F238E27FC236}">
                <a16:creationId xmlns="" xmlns:a16="http://schemas.microsoft.com/office/drawing/2014/main" id="{ADFA65C8-DB2C-4270-845A-546993EAE8E4}"/>
              </a:ext>
            </a:extLst>
          </p:cNvPr>
          <p:cNvSpPr>
            <a:spLocks/>
          </p:cNvSpPr>
          <p:nvPr/>
        </p:nvSpPr>
        <p:spPr bwMode="auto">
          <a:xfrm>
            <a:off x="270483" y="2128985"/>
            <a:ext cx="2967746" cy="83711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ru-RU" sz="25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Должность</a:t>
            </a:r>
            <a:endParaRPr dirty="0"/>
          </a:p>
        </p:txBody>
      </p:sp>
      <p:sp>
        <p:nvSpPr>
          <p:cNvPr id="27" name="object 26">
            <a:extLst>
              <a:ext uri="{FF2B5EF4-FFF2-40B4-BE49-F238E27FC236}">
                <a16:creationId xmlns="" xmlns:a16="http://schemas.microsoft.com/office/drawing/2014/main" id="{DD5C6CE0-87F9-47EA-BC0C-34E221B343F1}"/>
              </a:ext>
            </a:extLst>
          </p:cNvPr>
          <p:cNvSpPr>
            <a:spLocks/>
          </p:cNvSpPr>
          <p:nvPr/>
        </p:nvSpPr>
        <p:spPr bwMode="auto">
          <a:xfrm>
            <a:off x="742076" y="2609549"/>
            <a:ext cx="10297144" cy="31188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spc="-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BSansText-Light"/>
                <a:cs typeface="SBSansText-Light"/>
              </a:rPr>
              <a:t>Инженер-технолог 2 категории</a:t>
            </a:r>
            <a:endParaRPr lang="ru-RU" sz="2000" spc="-5" dirty="0">
              <a:solidFill>
                <a:schemeClr val="tx1">
                  <a:lumMod val="75000"/>
                  <a:lumOff val="25000"/>
                </a:schemeClr>
              </a:solidFill>
              <a:latin typeface="SBSansText-Light"/>
              <a:cs typeface="SBSansText-Light"/>
            </a:endParaRPr>
          </a:p>
        </p:txBody>
      </p:sp>
      <p:sp>
        <p:nvSpPr>
          <p:cNvPr id="28" name="Овал 32">
            <a:extLst>
              <a:ext uri="{FF2B5EF4-FFF2-40B4-BE49-F238E27FC236}">
                <a16:creationId xmlns="" xmlns:a16="http://schemas.microsoft.com/office/drawing/2014/main" id="{F83D5A91-1819-427B-87BD-31E1BD608C1A}"/>
              </a:ext>
            </a:extLst>
          </p:cNvPr>
          <p:cNvSpPr/>
          <p:nvPr/>
        </p:nvSpPr>
        <p:spPr bwMode="auto">
          <a:xfrm>
            <a:off x="186009" y="1613312"/>
            <a:ext cx="329371" cy="311881"/>
          </a:xfrm>
          <a:prstGeom prst="ellipse">
            <a:avLst/>
          </a:prstGeom>
          <a:solidFill>
            <a:srgbClr val="21A038">
              <a:alpha val="14902"/>
            </a:srgbClr>
          </a:solidFill>
          <a:ln w="139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9" name="Овал 32">
            <a:extLst>
              <a:ext uri="{FF2B5EF4-FFF2-40B4-BE49-F238E27FC236}">
                <a16:creationId xmlns="" xmlns:a16="http://schemas.microsoft.com/office/drawing/2014/main" id="{6686EE33-C339-4BAF-B603-2EA81CB3B361}"/>
              </a:ext>
            </a:extLst>
          </p:cNvPr>
          <p:cNvSpPr/>
          <p:nvPr/>
        </p:nvSpPr>
        <p:spPr bwMode="auto">
          <a:xfrm>
            <a:off x="248646" y="2609549"/>
            <a:ext cx="329371" cy="311881"/>
          </a:xfrm>
          <a:prstGeom prst="ellipse">
            <a:avLst/>
          </a:prstGeom>
          <a:solidFill>
            <a:srgbClr val="21A038">
              <a:alpha val="14902"/>
            </a:srgbClr>
          </a:solidFill>
          <a:ln w="139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0" name="Text Placeholder 6">
            <a:extLst>
              <a:ext uri="{FF2B5EF4-FFF2-40B4-BE49-F238E27FC236}">
                <a16:creationId xmlns="" xmlns:a16="http://schemas.microsoft.com/office/drawing/2014/main" id="{551FBEEF-6CFE-4D83-B064-2FD2F5AE8315}"/>
              </a:ext>
            </a:extLst>
          </p:cNvPr>
          <p:cNvSpPr>
            <a:spLocks/>
          </p:cNvSpPr>
          <p:nvPr/>
        </p:nvSpPr>
        <p:spPr bwMode="auto">
          <a:xfrm>
            <a:off x="242266" y="3066428"/>
            <a:ext cx="5133654" cy="83711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ru-RU" sz="25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Системы/процессы</a:t>
            </a:r>
            <a:endParaRPr dirty="0"/>
          </a:p>
        </p:txBody>
      </p:sp>
      <p:sp>
        <p:nvSpPr>
          <p:cNvPr id="31" name="object 26">
            <a:extLst>
              <a:ext uri="{FF2B5EF4-FFF2-40B4-BE49-F238E27FC236}">
                <a16:creationId xmlns="" xmlns:a16="http://schemas.microsoft.com/office/drawing/2014/main" id="{E0D4687E-F657-40E8-9748-B026E6622E09}"/>
              </a:ext>
            </a:extLst>
          </p:cNvPr>
          <p:cNvSpPr>
            <a:spLocks/>
          </p:cNvSpPr>
          <p:nvPr/>
        </p:nvSpPr>
        <p:spPr bwMode="auto">
          <a:xfrm>
            <a:off x="666712" y="3643314"/>
            <a:ext cx="10297144" cy="6404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dirty="0">
                <a:solidFill>
                  <a:srgbClr val="404040"/>
                </a:solidFill>
                <a:latin typeface="+mj-lt"/>
                <a:cs typeface="SBSansText-Light"/>
              </a:rPr>
              <a:t>Работал </a:t>
            </a:r>
            <a:r>
              <a:rPr lang="ru-RU" sz="2000" dirty="0" smtClean="0">
                <a:solidFill>
                  <a:srgbClr val="404040"/>
                </a:solidFill>
                <a:latin typeface="+mj-lt"/>
                <a:cs typeface="SBSansText-Light"/>
              </a:rPr>
              <a:t>с технологиями изготовления полупроводниковых монолитных интегральных схем на основе </a:t>
            </a:r>
            <a:r>
              <a:rPr lang="en-US" sz="2000" dirty="0" smtClean="0">
                <a:solidFill>
                  <a:srgbClr val="404040"/>
                </a:solidFill>
                <a:latin typeface="+mj-lt"/>
                <a:cs typeface="SBSansText-Light"/>
              </a:rPr>
              <a:t>GaAs, </a:t>
            </a:r>
            <a:r>
              <a:rPr lang="en-US" sz="2000" dirty="0" err="1" smtClean="0">
                <a:solidFill>
                  <a:srgbClr val="404040"/>
                </a:solidFill>
                <a:latin typeface="+mj-lt"/>
                <a:cs typeface="SBSansText-Light"/>
              </a:rPr>
              <a:t>InP</a:t>
            </a:r>
            <a:r>
              <a:rPr lang="en-US" sz="2000" dirty="0" smtClean="0">
                <a:solidFill>
                  <a:srgbClr val="404040"/>
                </a:solidFill>
                <a:latin typeface="+mj-lt"/>
                <a:cs typeface="SBSansText-Light"/>
              </a:rPr>
              <a:t> </a:t>
            </a:r>
            <a:r>
              <a:rPr lang="ru-RU" sz="2000" dirty="0" smtClean="0">
                <a:solidFill>
                  <a:srgbClr val="404040"/>
                </a:solidFill>
                <a:latin typeface="+mj-lt"/>
                <a:cs typeface="SBSansText-Light"/>
              </a:rPr>
              <a:t>и</a:t>
            </a:r>
            <a:r>
              <a:rPr lang="en-US" sz="2000" dirty="0" smtClean="0">
                <a:solidFill>
                  <a:srgbClr val="404040"/>
                </a:solidFill>
                <a:latin typeface="+mj-lt"/>
                <a:cs typeface="SBSansText-Light"/>
              </a:rPr>
              <a:t> </a:t>
            </a:r>
            <a:r>
              <a:rPr lang="en-US" sz="2000" dirty="0" err="1" smtClean="0">
                <a:solidFill>
                  <a:srgbClr val="404040"/>
                </a:solidFill>
                <a:latin typeface="+mj-lt"/>
                <a:cs typeface="SBSansText-Light"/>
              </a:rPr>
              <a:t>SiC</a:t>
            </a:r>
            <a:r>
              <a:rPr lang="en-US" sz="2000" dirty="0" smtClean="0">
                <a:solidFill>
                  <a:srgbClr val="404040"/>
                </a:solidFill>
                <a:latin typeface="+mj-lt"/>
                <a:cs typeface="SBSansText-Light"/>
              </a:rPr>
              <a:t> </a:t>
            </a:r>
            <a:r>
              <a:rPr lang="ru-RU" sz="2000" dirty="0" smtClean="0">
                <a:solidFill>
                  <a:srgbClr val="404040"/>
                </a:solidFill>
                <a:latin typeface="+mj-lt"/>
                <a:cs typeface="SBSansText-Light"/>
              </a:rPr>
              <a:t>для применения в СВЧ и КВЧ электронике</a:t>
            </a:r>
            <a:endParaRPr lang="ru-RU" sz="2000" dirty="0">
              <a:solidFill>
                <a:srgbClr val="404040"/>
              </a:solidFill>
              <a:latin typeface="+mj-lt"/>
              <a:cs typeface="SBSansText-Light"/>
            </a:endParaRPr>
          </a:p>
        </p:txBody>
      </p:sp>
      <p:sp>
        <p:nvSpPr>
          <p:cNvPr id="32" name="Овал 32">
            <a:extLst>
              <a:ext uri="{FF2B5EF4-FFF2-40B4-BE49-F238E27FC236}">
                <a16:creationId xmlns="" xmlns:a16="http://schemas.microsoft.com/office/drawing/2014/main" id="{AF9F00E1-44FD-4D73-A055-5AEA46ECC510}"/>
              </a:ext>
            </a:extLst>
          </p:cNvPr>
          <p:cNvSpPr/>
          <p:nvPr/>
        </p:nvSpPr>
        <p:spPr bwMode="auto">
          <a:xfrm>
            <a:off x="208408" y="3721130"/>
            <a:ext cx="329371" cy="311881"/>
          </a:xfrm>
          <a:prstGeom prst="ellipse">
            <a:avLst/>
          </a:prstGeom>
          <a:solidFill>
            <a:srgbClr val="21A038">
              <a:alpha val="14902"/>
            </a:srgbClr>
          </a:solidFill>
          <a:ln w="139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5" name="Text Placeholder 6">
            <a:extLst>
              <a:ext uri="{FF2B5EF4-FFF2-40B4-BE49-F238E27FC236}">
                <a16:creationId xmlns="" xmlns:a16="http://schemas.microsoft.com/office/drawing/2014/main" id="{73F05052-6FAE-4644-8A21-B5ED91519995}"/>
              </a:ext>
            </a:extLst>
          </p:cNvPr>
          <p:cNvSpPr>
            <a:spLocks/>
          </p:cNvSpPr>
          <p:nvPr/>
        </p:nvSpPr>
        <p:spPr bwMode="auto">
          <a:xfrm>
            <a:off x="237788" y="4558244"/>
            <a:ext cx="5133654" cy="83711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ru-RU" sz="2500" b="1" dirty="0">
                <a:solidFill>
                  <a:srgbClr val="333F48"/>
                </a:solidFill>
                <a:latin typeface="SB Sans Display Semibold"/>
              </a:rPr>
              <a:t>Основной функционал</a:t>
            </a:r>
            <a:endParaRPr dirty="0"/>
          </a:p>
        </p:txBody>
      </p:sp>
      <p:sp>
        <p:nvSpPr>
          <p:cNvPr id="36" name="object 26">
            <a:extLst>
              <a:ext uri="{FF2B5EF4-FFF2-40B4-BE49-F238E27FC236}">
                <a16:creationId xmlns="" xmlns:a16="http://schemas.microsoft.com/office/drawing/2014/main" id="{45041879-81CE-4E4B-99CC-0F987E10D7B8}"/>
              </a:ext>
            </a:extLst>
          </p:cNvPr>
          <p:cNvSpPr>
            <a:spLocks/>
          </p:cNvSpPr>
          <p:nvPr/>
        </p:nvSpPr>
        <p:spPr bwMode="auto">
          <a:xfrm>
            <a:off x="636800" y="5135175"/>
            <a:ext cx="10459860" cy="161710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dirty="0" smtClean="0">
                <a:solidFill>
                  <a:srgbClr val="404040"/>
                </a:solidFill>
                <a:latin typeface="+mj-lt"/>
                <a:cs typeface="SBSansText-Light"/>
              </a:rPr>
              <a:t>Формирование защитных полимерных масок с прецизионными размерами (до 30 нм) методами оптической и электронно-лучевой литографии.</a:t>
            </a:r>
            <a:endParaRPr lang="ru-RU" sz="2000" dirty="0">
              <a:solidFill>
                <a:srgbClr val="404040"/>
              </a:solidFill>
              <a:latin typeface="+mj-lt"/>
              <a:cs typeface="SBSansText-Light"/>
            </a:endParaRPr>
          </a:p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dirty="0" smtClean="0">
                <a:solidFill>
                  <a:srgbClr val="404040"/>
                </a:solidFill>
                <a:latin typeface="+mj-lt"/>
                <a:cs typeface="SBSansText-Light"/>
              </a:rPr>
              <a:t>Разработка/корректировка литографических процессов для новой топологии устройств</a:t>
            </a:r>
            <a:endParaRPr lang="ru-RU" sz="2000" dirty="0">
              <a:solidFill>
                <a:srgbClr val="404040"/>
              </a:solidFill>
              <a:latin typeface="+mj-lt"/>
              <a:cs typeface="SBSansText-Light"/>
            </a:endParaRPr>
          </a:p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dirty="0" smtClean="0">
                <a:solidFill>
                  <a:srgbClr val="404040"/>
                </a:solidFill>
                <a:latin typeface="+mj-lt"/>
                <a:cs typeface="SBSansText-Light"/>
              </a:rPr>
              <a:t>Контроль качества формирования функциональных слоев устройства (размеры, дефектность), определение причин и их устранение. </a:t>
            </a:r>
            <a:endParaRPr sz="2000" dirty="0">
              <a:latin typeface="+mj-lt"/>
              <a:cs typeface="SBSansText-Light"/>
            </a:endParaRPr>
          </a:p>
        </p:txBody>
      </p:sp>
      <p:sp>
        <p:nvSpPr>
          <p:cNvPr id="37" name="Овал 32">
            <a:extLst>
              <a:ext uri="{FF2B5EF4-FFF2-40B4-BE49-F238E27FC236}">
                <a16:creationId xmlns="" xmlns:a16="http://schemas.microsoft.com/office/drawing/2014/main" id="{C01C9148-F585-40ED-A7B6-F169D2540C0B}"/>
              </a:ext>
            </a:extLst>
          </p:cNvPr>
          <p:cNvSpPr/>
          <p:nvPr/>
        </p:nvSpPr>
        <p:spPr bwMode="auto">
          <a:xfrm>
            <a:off x="160711" y="5439159"/>
            <a:ext cx="329371" cy="311881"/>
          </a:xfrm>
          <a:prstGeom prst="ellipse">
            <a:avLst/>
          </a:prstGeom>
          <a:solidFill>
            <a:srgbClr val="21A038">
              <a:alpha val="14902"/>
            </a:srgbClr>
          </a:solidFill>
          <a:ln w="139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8" name="Text Placeholder 6">
            <a:extLst>
              <a:ext uri="{FF2B5EF4-FFF2-40B4-BE49-F238E27FC236}">
                <a16:creationId xmlns="" xmlns:a16="http://schemas.microsoft.com/office/drawing/2014/main" id="{736DA637-3A00-4538-A1B6-1DC1AE01D76B}"/>
              </a:ext>
            </a:extLst>
          </p:cNvPr>
          <p:cNvSpPr>
            <a:spLocks/>
          </p:cNvSpPr>
          <p:nvPr/>
        </p:nvSpPr>
        <p:spPr bwMode="auto">
          <a:xfrm>
            <a:off x="6953256" y="357166"/>
            <a:ext cx="4637127" cy="83711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ru-RU" sz="2500" b="1" dirty="0" smtClean="0">
                <a:solidFill>
                  <a:srgbClr val="333F48"/>
                </a:solidFill>
                <a:latin typeface="SB Sans Display Semibold"/>
                <a:cs typeface="SB Sans Display Semibold"/>
              </a:rPr>
              <a:t>июль </a:t>
            </a:r>
            <a:r>
              <a:rPr lang="en-US" sz="2500" b="1" dirty="0" smtClean="0">
                <a:solidFill>
                  <a:srgbClr val="333F48"/>
                </a:solidFill>
                <a:latin typeface="SB Sans Display Semibold"/>
                <a:cs typeface="SB Sans Display Semibold"/>
              </a:rPr>
              <a:t>’</a:t>
            </a:r>
            <a:r>
              <a:rPr lang="ru-RU" sz="2500" b="1" dirty="0" smtClean="0">
                <a:solidFill>
                  <a:srgbClr val="333F48"/>
                </a:solidFill>
                <a:latin typeface="SB Sans Display Semibold"/>
                <a:cs typeface="SB Sans Display Semibold"/>
              </a:rPr>
              <a:t>17</a:t>
            </a:r>
            <a:r>
              <a:rPr lang="en-US" sz="2500" b="1" dirty="0" smtClean="0">
                <a:solidFill>
                  <a:srgbClr val="333F48"/>
                </a:solidFill>
                <a:latin typeface="SB Sans Display Semibold"/>
                <a:cs typeface="SB Sans Display Semibold"/>
              </a:rPr>
              <a:t> </a:t>
            </a:r>
            <a:r>
              <a:rPr lang="en-US" sz="25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– </a:t>
            </a:r>
            <a:r>
              <a:rPr lang="ru-RU" sz="25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по наст. время</a:t>
            </a:r>
            <a:endParaRPr dirty="0"/>
          </a:p>
        </p:txBody>
      </p:sp>
      <p:sp>
        <p:nvSpPr>
          <p:cNvPr id="19" name="TextBox 18"/>
          <p:cNvSpPr txBox="1"/>
          <p:nvPr/>
        </p:nvSpPr>
        <p:spPr bwMode="auto">
          <a:xfrm>
            <a:off x="11496600" y="6102005"/>
            <a:ext cx="432048" cy="568762"/>
          </a:xfrm>
          <a:prstGeom prst="round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sz="28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568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" name="object 2">
            <a:extLst>
              <a:ext uri="{FF2B5EF4-FFF2-40B4-BE49-F238E27FC236}">
                <a16:creationId xmlns="" xmlns:a16="http://schemas.microsoft.com/office/drawing/2014/main" id="{848A309A-4C3E-4A71-A079-FF47B7F9A226}"/>
              </a:ext>
            </a:extLst>
          </p:cNvPr>
          <p:cNvSpPr/>
          <p:nvPr/>
        </p:nvSpPr>
        <p:spPr bwMode="auto">
          <a:xfrm>
            <a:off x="33644" y="0"/>
            <a:ext cx="12158355" cy="6229931"/>
          </a:xfrm>
          <a:prstGeom prst="rect">
            <a:avLst/>
          </a:prstGeom>
          <a:blipFill>
            <a:blip r:embed="rId2"/>
            <a:srcRect b="12621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18" name="Title 7">
            <a:extLst>
              <a:ext uri="{FF2B5EF4-FFF2-40B4-BE49-F238E27FC236}">
                <a16:creationId xmlns=""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09294" y="57704"/>
            <a:ext cx="12169352" cy="581983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ru-RU" sz="4000" dirty="0">
                <a:solidFill>
                  <a:srgbClr val="333F48"/>
                </a:solidFill>
              </a:rPr>
              <a:t>План проекта</a:t>
            </a:r>
            <a:endParaRPr lang="ru-RU" sz="1600" dirty="0"/>
          </a:p>
        </p:txBody>
      </p:sp>
      <p:sp>
        <p:nvSpPr>
          <p:cNvPr id="41" name="object 4">
            <a:extLst>
              <a:ext uri="{FF2B5EF4-FFF2-40B4-BE49-F238E27FC236}">
                <a16:creationId xmlns="" xmlns:a16="http://schemas.microsoft.com/office/drawing/2014/main" id="{0185576A-0A39-4C7A-B15A-6776F7BBF1ED}"/>
              </a:ext>
            </a:extLst>
          </p:cNvPr>
          <p:cNvSpPr/>
          <p:nvPr/>
        </p:nvSpPr>
        <p:spPr bwMode="auto">
          <a:xfrm>
            <a:off x="40111" y="958274"/>
            <a:ext cx="11960545" cy="5496447"/>
          </a:xfrm>
          <a:custGeom>
            <a:avLst/>
            <a:gdLst/>
            <a:ahLst/>
            <a:cxnLst/>
            <a:rect l="l" t="t" r="r" b="b"/>
            <a:pathLst>
              <a:path w="3846195" h="3797300" extrusionOk="0">
                <a:moveTo>
                  <a:pt x="3537864" y="0"/>
                </a:moveTo>
                <a:lnTo>
                  <a:pt x="308000" y="0"/>
                </a:lnTo>
                <a:lnTo>
                  <a:pt x="262486" y="3339"/>
                </a:lnTo>
                <a:lnTo>
                  <a:pt x="219045" y="13040"/>
                </a:lnTo>
                <a:lnTo>
                  <a:pt x="178155" y="28626"/>
                </a:lnTo>
                <a:lnTo>
                  <a:pt x="140291" y="49620"/>
                </a:lnTo>
                <a:lnTo>
                  <a:pt x="105929" y="75547"/>
                </a:lnTo>
                <a:lnTo>
                  <a:pt x="75547" y="105929"/>
                </a:lnTo>
                <a:lnTo>
                  <a:pt x="49620" y="140291"/>
                </a:lnTo>
                <a:lnTo>
                  <a:pt x="28626" y="178155"/>
                </a:lnTo>
                <a:lnTo>
                  <a:pt x="13040" y="219045"/>
                </a:lnTo>
                <a:lnTo>
                  <a:pt x="3339" y="262486"/>
                </a:lnTo>
                <a:lnTo>
                  <a:pt x="0" y="308000"/>
                </a:lnTo>
                <a:lnTo>
                  <a:pt x="0" y="3488804"/>
                </a:lnTo>
                <a:lnTo>
                  <a:pt x="3339" y="3534318"/>
                </a:lnTo>
                <a:lnTo>
                  <a:pt x="13040" y="3577758"/>
                </a:lnTo>
                <a:lnTo>
                  <a:pt x="28626" y="3618649"/>
                </a:lnTo>
                <a:lnTo>
                  <a:pt x="49620" y="3656513"/>
                </a:lnTo>
                <a:lnTo>
                  <a:pt x="75547" y="3690875"/>
                </a:lnTo>
                <a:lnTo>
                  <a:pt x="105929" y="3721257"/>
                </a:lnTo>
                <a:lnTo>
                  <a:pt x="140291" y="3747183"/>
                </a:lnTo>
                <a:lnTo>
                  <a:pt x="178155" y="3768178"/>
                </a:lnTo>
                <a:lnTo>
                  <a:pt x="219045" y="3783764"/>
                </a:lnTo>
                <a:lnTo>
                  <a:pt x="262486" y="3793465"/>
                </a:lnTo>
                <a:lnTo>
                  <a:pt x="308000" y="3796804"/>
                </a:lnTo>
                <a:lnTo>
                  <a:pt x="3537864" y="3796804"/>
                </a:lnTo>
                <a:lnTo>
                  <a:pt x="3583378" y="3793465"/>
                </a:lnTo>
                <a:lnTo>
                  <a:pt x="3626818" y="3783764"/>
                </a:lnTo>
                <a:lnTo>
                  <a:pt x="3667709" y="3768178"/>
                </a:lnTo>
                <a:lnTo>
                  <a:pt x="3705573" y="3747183"/>
                </a:lnTo>
                <a:lnTo>
                  <a:pt x="3739935" y="3721257"/>
                </a:lnTo>
                <a:lnTo>
                  <a:pt x="3770317" y="3690875"/>
                </a:lnTo>
                <a:lnTo>
                  <a:pt x="3796244" y="3656513"/>
                </a:lnTo>
                <a:lnTo>
                  <a:pt x="3817238" y="3618649"/>
                </a:lnTo>
                <a:lnTo>
                  <a:pt x="3832824" y="3577758"/>
                </a:lnTo>
                <a:lnTo>
                  <a:pt x="3842525" y="3534318"/>
                </a:lnTo>
                <a:lnTo>
                  <a:pt x="3845864" y="3488804"/>
                </a:lnTo>
                <a:lnTo>
                  <a:pt x="3845864" y="308000"/>
                </a:lnTo>
                <a:lnTo>
                  <a:pt x="3842525" y="262486"/>
                </a:lnTo>
                <a:lnTo>
                  <a:pt x="3832824" y="219045"/>
                </a:lnTo>
                <a:lnTo>
                  <a:pt x="3817238" y="178155"/>
                </a:lnTo>
                <a:lnTo>
                  <a:pt x="3796244" y="140291"/>
                </a:lnTo>
                <a:lnTo>
                  <a:pt x="3770317" y="105929"/>
                </a:lnTo>
                <a:lnTo>
                  <a:pt x="3739935" y="75547"/>
                </a:lnTo>
                <a:lnTo>
                  <a:pt x="3705573" y="49620"/>
                </a:lnTo>
                <a:lnTo>
                  <a:pt x="3667709" y="28626"/>
                </a:lnTo>
                <a:lnTo>
                  <a:pt x="3626818" y="13040"/>
                </a:lnTo>
                <a:lnTo>
                  <a:pt x="3583378" y="3339"/>
                </a:lnTo>
                <a:lnTo>
                  <a:pt x="3537864" y="0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48" name="object 4">
            <a:extLst>
              <a:ext uri="{FF2B5EF4-FFF2-40B4-BE49-F238E27FC236}">
                <a16:creationId xmlns="" xmlns:a16="http://schemas.microsoft.com/office/drawing/2014/main" id="{6D9B929B-4B69-43A2-88BA-CA66983BAB05}"/>
              </a:ext>
            </a:extLst>
          </p:cNvPr>
          <p:cNvSpPr/>
          <p:nvPr/>
        </p:nvSpPr>
        <p:spPr bwMode="auto">
          <a:xfrm>
            <a:off x="0" y="760094"/>
            <a:ext cx="11960545" cy="6097906"/>
          </a:xfrm>
          <a:custGeom>
            <a:avLst/>
            <a:gdLst/>
            <a:ahLst/>
            <a:cxnLst/>
            <a:rect l="l" t="t" r="r" b="b"/>
            <a:pathLst>
              <a:path w="3846195" h="3797300" extrusionOk="0">
                <a:moveTo>
                  <a:pt x="3537864" y="0"/>
                </a:moveTo>
                <a:lnTo>
                  <a:pt x="308000" y="0"/>
                </a:lnTo>
                <a:lnTo>
                  <a:pt x="262486" y="3339"/>
                </a:lnTo>
                <a:lnTo>
                  <a:pt x="219045" y="13040"/>
                </a:lnTo>
                <a:lnTo>
                  <a:pt x="178155" y="28626"/>
                </a:lnTo>
                <a:lnTo>
                  <a:pt x="140291" y="49620"/>
                </a:lnTo>
                <a:lnTo>
                  <a:pt x="105929" y="75547"/>
                </a:lnTo>
                <a:lnTo>
                  <a:pt x="75547" y="105929"/>
                </a:lnTo>
                <a:lnTo>
                  <a:pt x="49620" y="140291"/>
                </a:lnTo>
                <a:lnTo>
                  <a:pt x="28626" y="178155"/>
                </a:lnTo>
                <a:lnTo>
                  <a:pt x="13040" y="219045"/>
                </a:lnTo>
                <a:lnTo>
                  <a:pt x="3339" y="262486"/>
                </a:lnTo>
                <a:lnTo>
                  <a:pt x="0" y="308000"/>
                </a:lnTo>
                <a:lnTo>
                  <a:pt x="0" y="3488804"/>
                </a:lnTo>
                <a:lnTo>
                  <a:pt x="3339" y="3534318"/>
                </a:lnTo>
                <a:lnTo>
                  <a:pt x="13040" y="3577758"/>
                </a:lnTo>
                <a:lnTo>
                  <a:pt x="28626" y="3618649"/>
                </a:lnTo>
                <a:lnTo>
                  <a:pt x="49620" y="3656513"/>
                </a:lnTo>
                <a:lnTo>
                  <a:pt x="75547" y="3690875"/>
                </a:lnTo>
                <a:lnTo>
                  <a:pt x="105929" y="3721257"/>
                </a:lnTo>
                <a:lnTo>
                  <a:pt x="140291" y="3747183"/>
                </a:lnTo>
                <a:lnTo>
                  <a:pt x="178155" y="3768178"/>
                </a:lnTo>
                <a:lnTo>
                  <a:pt x="219045" y="3783764"/>
                </a:lnTo>
                <a:lnTo>
                  <a:pt x="262486" y="3793465"/>
                </a:lnTo>
                <a:lnTo>
                  <a:pt x="308000" y="3796804"/>
                </a:lnTo>
                <a:lnTo>
                  <a:pt x="3537864" y="3796804"/>
                </a:lnTo>
                <a:lnTo>
                  <a:pt x="3583378" y="3793465"/>
                </a:lnTo>
                <a:lnTo>
                  <a:pt x="3626818" y="3783764"/>
                </a:lnTo>
                <a:lnTo>
                  <a:pt x="3667709" y="3768178"/>
                </a:lnTo>
                <a:lnTo>
                  <a:pt x="3705573" y="3747183"/>
                </a:lnTo>
                <a:lnTo>
                  <a:pt x="3739935" y="3721257"/>
                </a:lnTo>
                <a:lnTo>
                  <a:pt x="3770317" y="3690875"/>
                </a:lnTo>
                <a:lnTo>
                  <a:pt x="3796244" y="3656513"/>
                </a:lnTo>
                <a:lnTo>
                  <a:pt x="3817238" y="3618649"/>
                </a:lnTo>
                <a:lnTo>
                  <a:pt x="3832824" y="3577758"/>
                </a:lnTo>
                <a:lnTo>
                  <a:pt x="3842525" y="3534318"/>
                </a:lnTo>
                <a:lnTo>
                  <a:pt x="3845864" y="3488804"/>
                </a:lnTo>
                <a:lnTo>
                  <a:pt x="3845864" y="308000"/>
                </a:lnTo>
                <a:lnTo>
                  <a:pt x="3842525" y="262486"/>
                </a:lnTo>
                <a:lnTo>
                  <a:pt x="3832824" y="219045"/>
                </a:lnTo>
                <a:lnTo>
                  <a:pt x="3817238" y="178155"/>
                </a:lnTo>
                <a:lnTo>
                  <a:pt x="3796244" y="140291"/>
                </a:lnTo>
                <a:lnTo>
                  <a:pt x="3770317" y="105929"/>
                </a:lnTo>
                <a:lnTo>
                  <a:pt x="3739935" y="75547"/>
                </a:lnTo>
                <a:lnTo>
                  <a:pt x="3705573" y="49620"/>
                </a:lnTo>
                <a:lnTo>
                  <a:pt x="3667709" y="28626"/>
                </a:lnTo>
                <a:lnTo>
                  <a:pt x="3626818" y="13040"/>
                </a:lnTo>
                <a:lnTo>
                  <a:pt x="3583378" y="3339"/>
                </a:lnTo>
                <a:lnTo>
                  <a:pt x="3537864" y="0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lang="ru-RU" dirty="0"/>
          </a:p>
        </p:txBody>
      </p:sp>
      <p:sp>
        <p:nvSpPr>
          <p:cNvPr id="49" name="object 26">
            <a:extLst>
              <a:ext uri="{FF2B5EF4-FFF2-40B4-BE49-F238E27FC236}">
                <a16:creationId xmlns="" xmlns:a16="http://schemas.microsoft.com/office/drawing/2014/main" id="{41E6CF51-7C08-4948-BE8D-3AC2595CA00D}"/>
              </a:ext>
            </a:extLst>
          </p:cNvPr>
          <p:cNvSpPr>
            <a:spLocks/>
          </p:cNvSpPr>
          <p:nvPr/>
        </p:nvSpPr>
        <p:spPr bwMode="auto">
          <a:xfrm>
            <a:off x="1381092" y="2143116"/>
            <a:ext cx="8689909" cy="6404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spc="-10" dirty="0">
                <a:latin typeface="SBSansText-Light"/>
                <a:cs typeface="SBSansText-Light"/>
              </a:rPr>
              <a:t>Проектирование </a:t>
            </a:r>
            <a:r>
              <a:rPr lang="ru-RU" sz="2000" spc="-10" dirty="0" smtClean="0">
                <a:latin typeface="SBSansText-Light"/>
                <a:cs typeface="SBSansText-Light"/>
              </a:rPr>
              <a:t>таблиц согласно ТЗ, создание индексов, триггеров  запрета на </a:t>
            </a:r>
            <a:r>
              <a:rPr lang="en-US" sz="2000" spc="-10" dirty="0" smtClean="0">
                <a:latin typeface="SBSansText-Light"/>
                <a:cs typeface="SBSansText-Light"/>
              </a:rPr>
              <a:t>update</a:t>
            </a:r>
            <a:r>
              <a:rPr lang="ru-RU" sz="2000" spc="-10" dirty="0" smtClean="0">
                <a:latin typeface="SBSansText-Light"/>
                <a:cs typeface="SBSansText-Light"/>
              </a:rPr>
              <a:t>, таблиц и триггеров для аудита операций </a:t>
            </a:r>
            <a:r>
              <a:rPr lang="en-US" sz="2000" spc="-10" dirty="0" smtClean="0">
                <a:latin typeface="SBSansText-Light"/>
                <a:cs typeface="SBSansText-Light"/>
              </a:rPr>
              <a:t>insert/delete</a:t>
            </a:r>
            <a:endParaRPr sz="2000" dirty="0">
              <a:latin typeface="SBSansText-Light"/>
              <a:cs typeface="SBSansText-Light"/>
            </a:endParaRPr>
          </a:p>
        </p:txBody>
      </p:sp>
      <p:sp>
        <p:nvSpPr>
          <p:cNvPr id="50" name="object 26">
            <a:extLst>
              <a:ext uri="{FF2B5EF4-FFF2-40B4-BE49-F238E27FC236}">
                <a16:creationId xmlns="" xmlns:a16="http://schemas.microsoft.com/office/drawing/2014/main" id="{39F18E2F-64B0-46B3-BFCE-A498DAD536BA}"/>
              </a:ext>
            </a:extLst>
          </p:cNvPr>
          <p:cNvSpPr>
            <a:spLocks/>
          </p:cNvSpPr>
          <p:nvPr/>
        </p:nvSpPr>
        <p:spPr bwMode="auto">
          <a:xfrm>
            <a:off x="1415480" y="3158935"/>
            <a:ext cx="9988893" cy="30258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spc="-10" dirty="0">
                <a:latin typeface="SBSansText-Light"/>
                <a:cs typeface="SBSansText-Light"/>
              </a:rPr>
              <a:t>Загрузка </a:t>
            </a:r>
            <a:r>
              <a:rPr lang="ru-RU" sz="2000" spc="-10" dirty="0" smtClean="0">
                <a:latin typeface="SBSansText-Light"/>
                <a:cs typeface="SBSansText-Light"/>
              </a:rPr>
              <a:t>данных в таблицы </a:t>
            </a:r>
            <a:r>
              <a:rPr lang="ru-RU" sz="2000" spc="-10" dirty="0">
                <a:latin typeface="SBSansText-Light"/>
                <a:cs typeface="SBSansText-Light"/>
              </a:rPr>
              <a:t>через </a:t>
            </a:r>
            <a:r>
              <a:rPr lang="ru-RU" sz="2000" spc="-10" dirty="0" smtClean="0">
                <a:latin typeface="SBSansText-Light"/>
                <a:cs typeface="SBSansText-Light"/>
              </a:rPr>
              <a:t>утилиту </a:t>
            </a:r>
            <a:r>
              <a:rPr lang="en-US" sz="2000" spc="-10" dirty="0" smtClean="0">
                <a:latin typeface="SBSansText-Light"/>
                <a:cs typeface="SBSansText-Light"/>
              </a:rPr>
              <a:t>SQL-Loader</a:t>
            </a:r>
            <a:r>
              <a:rPr lang="ru-RU" sz="2000" spc="-10" dirty="0" smtClean="0">
                <a:latin typeface="SBSansText-Light"/>
                <a:cs typeface="SBSansText-Light"/>
              </a:rPr>
              <a:t>. </a:t>
            </a:r>
            <a:endParaRPr lang="ru-RU" sz="2000" dirty="0">
              <a:latin typeface="SBSansText-Light"/>
              <a:cs typeface="SBSansText-Light"/>
            </a:endParaRPr>
          </a:p>
        </p:txBody>
      </p:sp>
      <p:sp>
        <p:nvSpPr>
          <p:cNvPr id="51" name="object 26">
            <a:extLst>
              <a:ext uri="{FF2B5EF4-FFF2-40B4-BE49-F238E27FC236}">
                <a16:creationId xmlns="" xmlns:a16="http://schemas.microsoft.com/office/drawing/2014/main" id="{BA040D41-001F-4A17-9C83-14A15BEB559D}"/>
              </a:ext>
            </a:extLst>
          </p:cNvPr>
          <p:cNvSpPr>
            <a:spLocks/>
          </p:cNvSpPr>
          <p:nvPr/>
        </p:nvSpPr>
        <p:spPr bwMode="auto">
          <a:xfrm>
            <a:off x="1381092" y="4071942"/>
            <a:ext cx="9767685" cy="3234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spc="-10" dirty="0" smtClean="0">
                <a:latin typeface="SBSansText-Light"/>
                <a:cs typeface="SBSansText-Light"/>
              </a:rPr>
              <a:t> Написание процедуры и функций </a:t>
            </a:r>
            <a:r>
              <a:rPr lang="ru-RU" sz="2000" spc="-10" dirty="0">
                <a:latin typeface="SBSansText-Light"/>
                <a:cs typeface="SBSansText-Light"/>
              </a:rPr>
              <a:t>для </a:t>
            </a:r>
            <a:r>
              <a:rPr lang="ru-RU" sz="2000" spc="-10" dirty="0" smtClean="0">
                <a:latin typeface="SBSansText-Light"/>
                <a:cs typeface="SBSansText-Light"/>
              </a:rPr>
              <a:t>формирования отчета.</a:t>
            </a:r>
            <a:endParaRPr sz="2000" dirty="0">
              <a:latin typeface="SBSansText-Light"/>
              <a:cs typeface="SBSansText-Light"/>
            </a:endParaRPr>
          </a:p>
        </p:txBody>
      </p:sp>
      <p:sp>
        <p:nvSpPr>
          <p:cNvPr id="52" name="object 26">
            <a:extLst>
              <a:ext uri="{FF2B5EF4-FFF2-40B4-BE49-F238E27FC236}">
                <a16:creationId xmlns="" xmlns:a16="http://schemas.microsoft.com/office/drawing/2014/main" id="{6F3D47F9-FCB5-402A-B391-B395C9BDBB9D}"/>
              </a:ext>
            </a:extLst>
          </p:cNvPr>
          <p:cNvSpPr>
            <a:spLocks/>
          </p:cNvSpPr>
          <p:nvPr/>
        </p:nvSpPr>
        <p:spPr bwMode="auto">
          <a:xfrm>
            <a:off x="1415480" y="4953669"/>
            <a:ext cx="8539630" cy="6404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spc="-10" dirty="0">
                <a:latin typeface="SBSansText-Light"/>
                <a:cs typeface="SBSansText-Light"/>
              </a:rPr>
              <a:t>Написание процедур </a:t>
            </a:r>
            <a:r>
              <a:rPr lang="ru-RU" sz="2000" spc="-10" dirty="0" smtClean="0">
                <a:latin typeface="SBSansText-Light"/>
                <a:cs typeface="SBSansText-Light"/>
              </a:rPr>
              <a:t>открытия договора, построения графика, выдачи и погашения кредита с поддержкой </a:t>
            </a:r>
            <a:r>
              <a:rPr lang="ru-RU" sz="2000" spc="-10" dirty="0" err="1" smtClean="0">
                <a:latin typeface="SBSansText-Light"/>
                <a:cs typeface="SBSansText-Light"/>
              </a:rPr>
              <a:t>бизнес-логики</a:t>
            </a:r>
            <a:r>
              <a:rPr lang="ru-RU" sz="2000" spc="-10" dirty="0" smtClean="0">
                <a:latin typeface="SBSansText-Light"/>
                <a:cs typeface="SBSansText-Light"/>
              </a:rPr>
              <a:t> вносимых данных.</a:t>
            </a:r>
            <a:endParaRPr lang="ru-RU" sz="2000" dirty="0">
              <a:latin typeface="SBSansText-Light"/>
              <a:cs typeface="SBSansText-Light"/>
            </a:endParaRPr>
          </a:p>
        </p:txBody>
      </p:sp>
      <p:sp>
        <p:nvSpPr>
          <p:cNvPr id="53" name="TextBox 35">
            <a:extLst>
              <a:ext uri="{FF2B5EF4-FFF2-40B4-BE49-F238E27FC236}">
                <a16:creationId xmlns="" xmlns:a16="http://schemas.microsoft.com/office/drawing/2014/main" id="{86212FD8-B651-405D-8E12-CCCEB501EED8}"/>
              </a:ext>
            </a:extLst>
          </p:cNvPr>
          <p:cNvSpPr>
            <a:spLocks/>
          </p:cNvSpPr>
          <p:nvPr/>
        </p:nvSpPr>
        <p:spPr bwMode="auto">
          <a:xfrm>
            <a:off x="142852" y="1688778"/>
            <a:ext cx="302044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en-US" sz="8000" b="1" spc="-160" dirty="0">
                <a:gradFill>
                  <a:gsLst>
                    <a:gs pos="19000">
                      <a:srgbClr val="FAED00"/>
                    </a:gs>
                    <a:gs pos="54000">
                      <a:srgbClr val="00D900"/>
                    </a:gs>
                    <a:gs pos="89000">
                      <a:srgbClr val="0FA8E0"/>
                    </a:gs>
                  </a:gsLst>
                  <a:lin ang="19800000" scaled="0"/>
                </a:gradFill>
                <a:latin typeface="SB Sans Display Semibold"/>
                <a:cs typeface="SB Sans Display Semibold"/>
              </a:rPr>
              <a:t>01</a:t>
            </a:r>
            <a:endParaRPr lang="ru-RU" sz="2500" dirty="0">
              <a:gradFill>
                <a:gsLst>
                  <a:gs pos="19000">
                    <a:srgbClr val="FAED00"/>
                  </a:gs>
                  <a:gs pos="54000">
                    <a:srgbClr val="00D900"/>
                  </a:gs>
                  <a:gs pos="89000">
                    <a:srgbClr val="0FA8E0"/>
                  </a:gs>
                </a:gsLst>
                <a:lin ang="19800000" scaled="0"/>
              </a:gradFill>
              <a:latin typeface="SB Sans Display Light"/>
              <a:cs typeface="SB Sans Display Light"/>
            </a:endParaRPr>
          </a:p>
        </p:txBody>
      </p:sp>
      <p:sp>
        <p:nvSpPr>
          <p:cNvPr id="54" name="TextBox 36">
            <a:extLst>
              <a:ext uri="{FF2B5EF4-FFF2-40B4-BE49-F238E27FC236}">
                <a16:creationId xmlns="" xmlns:a16="http://schemas.microsoft.com/office/drawing/2014/main" id="{8AEFDD10-4264-48BB-81BB-E120AE25E70D}"/>
              </a:ext>
            </a:extLst>
          </p:cNvPr>
          <p:cNvSpPr>
            <a:spLocks/>
          </p:cNvSpPr>
          <p:nvPr/>
        </p:nvSpPr>
        <p:spPr bwMode="auto">
          <a:xfrm>
            <a:off x="149319" y="2692377"/>
            <a:ext cx="302044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en-US" sz="8000" b="1" spc="-160" dirty="0">
                <a:gradFill>
                  <a:gsLst>
                    <a:gs pos="19000">
                      <a:srgbClr val="FAED00"/>
                    </a:gs>
                    <a:gs pos="54000">
                      <a:srgbClr val="00D900"/>
                    </a:gs>
                    <a:gs pos="89000">
                      <a:srgbClr val="0FA8E0"/>
                    </a:gs>
                  </a:gsLst>
                  <a:lin ang="19800000" scaled="0"/>
                </a:gradFill>
                <a:latin typeface="SB Sans Display Semibold"/>
                <a:cs typeface="SB Sans Display Semibold"/>
              </a:rPr>
              <a:t>02</a:t>
            </a:r>
            <a:endParaRPr lang="ru-RU" sz="2500" dirty="0">
              <a:gradFill>
                <a:gsLst>
                  <a:gs pos="19000">
                    <a:srgbClr val="FAED00"/>
                  </a:gs>
                  <a:gs pos="54000">
                    <a:srgbClr val="00D900"/>
                  </a:gs>
                  <a:gs pos="89000">
                    <a:srgbClr val="0FA8E0"/>
                  </a:gs>
                </a:gsLst>
                <a:lin ang="19800000" scaled="0"/>
              </a:gradFill>
              <a:latin typeface="SB Sans Display Light"/>
              <a:cs typeface="SB Sans Display Light"/>
            </a:endParaRPr>
          </a:p>
        </p:txBody>
      </p:sp>
      <p:sp>
        <p:nvSpPr>
          <p:cNvPr id="55" name="TextBox 37">
            <a:extLst>
              <a:ext uri="{FF2B5EF4-FFF2-40B4-BE49-F238E27FC236}">
                <a16:creationId xmlns="" xmlns:a16="http://schemas.microsoft.com/office/drawing/2014/main" id="{AEF7DEB2-AEE3-41E1-A70D-1D1546A77172}"/>
              </a:ext>
            </a:extLst>
          </p:cNvPr>
          <p:cNvSpPr>
            <a:spLocks/>
          </p:cNvSpPr>
          <p:nvPr/>
        </p:nvSpPr>
        <p:spPr bwMode="auto">
          <a:xfrm>
            <a:off x="164058" y="3681299"/>
            <a:ext cx="302044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en-US" sz="8000" b="1" spc="-160" dirty="0">
                <a:gradFill>
                  <a:gsLst>
                    <a:gs pos="19000">
                      <a:srgbClr val="FAED00"/>
                    </a:gs>
                    <a:gs pos="54000">
                      <a:srgbClr val="00D900"/>
                    </a:gs>
                    <a:gs pos="89000">
                      <a:srgbClr val="0FA8E0"/>
                    </a:gs>
                  </a:gsLst>
                  <a:lin ang="19800000" scaled="0"/>
                </a:gradFill>
                <a:latin typeface="SB Sans Display Semibold"/>
                <a:cs typeface="SB Sans Display Semibold"/>
              </a:rPr>
              <a:t>03</a:t>
            </a:r>
            <a:endParaRPr lang="ru-RU" sz="2500" dirty="0">
              <a:gradFill>
                <a:gsLst>
                  <a:gs pos="19000">
                    <a:srgbClr val="FAED00"/>
                  </a:gs>
                  <a:gs pos="54000">
                    <a:srgbClr val="00D900"/>
                  </a:gs>
                  <a:gs pos="89000">
                    <a:srgbClr val="0FA8E0"/>
                  </a:gs>
                </a:gsLst>
                <a:lin ang="19800000" scaled="0"/>
              </a:gradFill>
              <a:latin typeface="SB Sans Display Light"/>
              <a:cs typeface="SB Sans Display Light"/>
            </a:endParaRPr>
          </a:p>
        </p:txBody>
      </p:sp>
      <p:sp>
        <p:nvSpPr>
          <p:cNvPr id="56" name="TextBox 38">
            <a:extLst>
              <a:ext uri="{FF2B5EF4-FFF2-40B4-BE49-F238E27FC236}">
                <a16:creationId xmlns="" xmlns:a16="http://schemas.microsoft.com/office/drawing/2014/main" id="{203EE7E6-7D12-40D9-AD45-3AB16EDB4EC8}"/>
              </a:ext>
            </a:extLst>
          </p:cNvPr>
          <p:cNvSpPr>
            <a:spLocks/>
          </p:cNvSpPr>
          <p:nvPr/>
        </p:nvSpPr>
        <p:spPr bwMode="auto">
          <a:xfrm>
            <a:off x="136316" y="4654897"/>
            <a:ext cx="302044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en-US" sz="8000" b="1" spc="-160" dirty="0">
                <a:gradFill>
                  <a:gsLst>
                    <a:gs pos="19000">
                      <a:srgbClr val="FAED00"/>
                    </a:gs>
                    <a:gs pos="54000">
                      <a:srgbClr val="00D900"/>
                    </a:gs>
                    <a:gs pos="89000">
                      <a:srgbClr val="0FA8E0"/>
                    </a:gs>
                  </a:gsLst>
                  <a:lin ang="19800000" scaled="0"/>
                </a:gradFill>
                <a:latin typeface="SB Sans Display Semibold"/>
                <a:cs typeface="SB Sans Display Semibold"/>
              </a:rPr>
              <a:t>04</a:t>
            </a:r>
            <a:endParaRPr lang="ru-RU" sz="2500" dirty="0">
              <a:gradFill>
                <a:gsLst>
                  <a:gs pos="19000">
                    <a:srgbClr val="FAED00"/>
                  </a:gs>
                  <a:gs pos="54000">
                    <a:srgbClr val="00D900"/>
                  </a:gs>
                  <a:gs pos="89000">
                    <a:srgbClr val="0FA8E0"/>
                  </a:gs>
                </a:gsLst>
                <a:lin ang="19800000" scaled="0"/>
              </a:gradFill>
              <a:latin typeface="SB Sans Display Light"/>
              <a:cs typeface="SB Sans Display Light"/>
            </a:endParaRPr>
          </a:p>
        </p:txBody>
      </p:sp>
      <p:pic>
        <p:nvPicPr>
          <p:cNvPr id="57" name="Рисунок 56">
            <a:extLst>
              <a:ext uri="{FF2B5EF4-FFF2-40B4-BE49-F238E27FC236}">
                <a16:creationId xmlns="" xmlns:a16="http://schemas.microsoft.com/office/drawing/2014/main" id="{ACBA108A-C7F6-499D-BB64-F455B9BEF0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438" t="26096" r="19808" b="21575"/>
          <a:stretch/>
        </p:blipFill>
        <p:spPr bwMode="auto">
          <a:xfrm rot="16199999">
            <a:off x="95012" y="715854"/>
            <a:ext cx="1098478" cy="946145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7239046A-E6F0-43E6-B176-08CC1BBF49E0}"/>
              </a:ext>
            </a:extLst>
          </p:cNvPr>
          <p:cNvSpPr txBox="1"/>
          <p:nvPr/>
        </p:nvSpPr>
        <p:spPr bwMode="auto">
          <a:xfrm>
            <a:off x="1254859" y="819692"/>
            <a:ext cx="107704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spc="-10" dirty="0" smtClean="0">
                <a:latin typeface="SBSansText-Light"/>
                <a:cs typeface="SBSansText-Light"/>
              </a:rPr>
              <a:t>Кредитный </a:t>
            </a:r>
            <a:r>
              <a:rPr lang="ru-RU" sz="2000" spc="-10" dirty="0">
                <a:latin typeface="SBSansText-Light"/>
                <a:cs typeface="SBSansText-Light"/>
              </a:rPr>
              <a:t>портфель, который загружает данные в таблицы (согласно структуре хранилища) и строит </a:t>
            </a:r>
            <a:r>
              <a:rPr lang="ru-RU" sz="2000" spc="-10" dirty="0" smtClean="0">
                <a:latin typeface="SBSansText-Light"/>
                <a:cs typeface="SBSansText-Light"/>
              </a:rPr>
              <a:t>отчет о состоянии кредитного портфеля клиентов на заданную дату</a:t>
            </a:r>
            <a:endParaRPr lang="ru-RU" sz="2000" spc="-10" dirty="0">
              <a:latin typeface="SBSansText-Light"/>
              <a:cs typeface="SBSansText-Light"/>
            </a:endParaRPr>
          </a:p>
        </p:txBody>
      </p:sp>
      <p:sp>
        <p:nvSpPr>
          <p:cNvPr id="59" name="TextBox 38">
            <a:extLst>
              <a:ext uri="{FF2B5EF4-FFF2-40B4-BE49-F238E27FC236}">
                <a16:creationId xmlns="" xmlns:a16="http://schemas.microsoft.com/office/drawing/2014/main" id="{09B59826-057B-40BA-9DD3-A51250BA277C}"/>
              </a:ext>
            </a:extLst>
          </p:cNvPr>
          <p:cNvSpPr>
            <a:spLocks/>
          </p:cNvSpPr>
          <p:nvPr/>
        </p:nvSpPr>
        <p:spPr bwMode="auto">
          <a:xfrm>
            <a:off x="88499" y="5664861"/>
            <a:ext cx="302044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en-US" sz="8000" b="1" spc="-160" dirty="0">
                <a:gradFill>
                  <a:gsLst>
                    <a:gs pos="19000">
                      <a:srgbClr val="FAED00"/>
                    </a:gs>
                    <a:gs pos="54000">
                      <a:srgbClr val="00D900"/>
                    </a:gs>
                    <a:gs pos="89000">
                      <a:srgbClr val="0FA8E0"/>
                    </a:gs>
                  </a:gsLst>
                  <a:lin ang="19800000" scaled="0"/>
                </a:gradFill>
                <a:latin typeface="SB Sans Display Semibold"/>
                <a:cs typeface="SB Sans Display Semibold"/>
              </a:rPr>
              <a:t>0</a:t>
            </a:r>
            <a:r>
              <a:rPr lang="ru-RU" sz="8000" b="1" spc="-160" dirty="0">
                <a:gradFill>
                  <a:gsLst>
                    <a:gs pos="19000">
                      <a:srgbClr val="FAED00"/>
                    </a:gs>
                    <a:gs pos="54000">
                      <a:srgbClr val="00D900"/>
                    </a:gs>
                    <a:gs pos="89000">
                      <a:srgbClr val="0FA8E0"/>
                    </a:gs>
                  </a:gsLst>
                  <a:lin ang="19800000" scaled="0"/>
                </a:gradFill>
                <a:latin typeface="SB Sans Display Semibold"/>
                <a:cs typeface="SB Sans Display Semibold"/>
              </a:rPr>
              <a:t>5</a:t>
            </a:r>
            <a:endParaRPr lang="ru-RU" sz="2500" dirty="0">
              <a:gradFill>
                <a:gsLst>
                  <a:gs pos="19000">
                    <a:srgbClr val="FAED00"/>
                  </a:gs>
                  <a:gs pos="54000">
                    <a:srgbClr val="00D900"/>
                  </a:gs>
                  <a:gs pos="89000">
                    <a:srgbClr val="0FA8E0"/>
                  </a:gs>
                </a:gsLst>
                <a:lin ang="19800000" scaled="0"/>
              </a:gradFill>
              <a:latin typeface="SB Sans Display Light"/>
              <a:cs typeface="SB Sans Display Light"/>
            </a:endParaRPr>
          </a:p>
        </p:txBody>
      </p:sp>
      <p:sp>
        <p:nvSpPr>
          <p:cNvPr id="60" name="object 26">
            <a:extLst>
              <a:ext uri="{FF2B5EF4-FFF2-40B4-BE49-F238E27FC236}">
                <a16:creationId xmlns="" xmlns:a16="http://schemas.microsoft.com/office/drawing/2014/main" id="{78371297-F4E7-4474-AE73-128ABC84F3F9}"/>
              </a:ext>
            </a:extLst>
          </p:cNvPr>
          <p:cNvSpPr>
            <a:spLocks/>
          </p:cNvSpPr>
          <p:nvPr/>
        </p:nvSpPr>
        <p:spPr bwMode="auto">
          <a:xfrm>
            <a:off x="1343472" y="6081785"/>
            <a:ext cx="8539630" cy="3234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spc="-10" dirty="0" smtClean="0">
                <a:latin typeface="SBSansText-Light"/>
                <a:cs typeface="SBSansText-Light"/>
              </a:rPr>
              <a:t> Сохранение проекта на </a:t>
            </a:r>
            <a:r>
              <a:rPr lang="en-US" sz="2000" spc="-10" dirty="0" err="1" smtClean="0">
                <a:latin typeface="SBSansText-Light"/>
                <a:cs typeface="SBSansText-Light"/>
              </a:rPr>
              <a:t>github</a:t>
            </a:r>
            <a:r>
              <a:rPr lang="ru-RU" sz="2000" spc="-10" dirty="0" smtClean="0">
                <a:latin typeface="SBSansText-Light"/>
                <a:cs typeface="SBSansText-Light"/>
              </a:rPr>
              <a:t>.</a:t>
            </a:r>
            <a:r>
              <a:rPr lang="en-US" sz="2000" spc="-10" dirty="0" smtClean="0">
                <a:latin typeface="SBSansText-Light"/>
                <a:cs typeface="SBSansText-Light"/>
              </a:rPr>
              <a:t>com</a:t>
            </a:r>
            <a:endParaRPr lang="ru-RU" sz="2000" dirty="0">
              <a:latin typeface="SBSansText-Light"/>
              <a:cs typeface="SBSansText-Light"/>
            </a:endParaRPr>
          </a:p>
        </p:txBody>
      </p:sp>
      <p:pic>
        <p:nvPicPr>
          <p:cNvPr id="61" name="Рисунок 33">
            <a:extLst>
              <a:ext uri="{FF2B5EF4-FFF2-40B4-BE49-F238E27FC236}">
                <a16:creationId xmlns="" xmlns:a16="http://schemas.microsoft.com/office/drawing/2014/main" id="{03F0A934-8727-4150-AD5E-F9F80D3C564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 l="24035" t="22170" r="28989" b="16682"/>
          <a:stretch/>
        </p:blipFill>
        <p:spPr bwMode="auto">
          <a:xfrm rot="16199999">
            <a:off x="6916108" y="6379805"/>
            <a:ext cx="344428" cy="44835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CCB2FA9B-B787-4EA3-9CBB-8AD4574C261C}"/>
              </a:ext>
            </a:extLst>
          </p:cNvPr>
          <p:cNvSpPr txBox="1"/>
          <p:nvPr/>
        </p:nvSpPr>
        <p:spPr>
          <a:xfrm>
            <a:off x="7312498" y="6454721"/>
            <a:ext cx="63678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https://github.com/VladGreb/-SQL-PL-SQL-SCHOOL.git</a:t>
            </a:r>
            <a:endParaRPr lang="ru-RU" sz="1400" b="1" dirty="0"/>
          </a:p>
        </p:txBody>
      </p:sp>
      <p:sp>
        <p:nvSpPr>
          <p:cNvPr id="21" name="TextBox 20"/>
          <p:cNvSpPr txBox="1"/>
          <p:nvPr/>
        </p:nvSpPr>
        <p:spPr bwMode="auto">
          <a:xfrm>
            <a:off x="11496600" y="6102005"/>
            <a:ext cx="432048" cy="568762"/>
          </a:xfrm>
          <a:prstGeom prst="round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ru-RU" sz="28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519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=""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2423592" y="149542"/>
            <a:ext cx="8001056" cy="1206534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3200" dirty="0">
                <a:solidFill>
                  <a:srgbClr val="333F48"/>
                </a:solidFill>
              </a:rPr>
              <a:t>Структура </a:t>
            </a:r>
            <a:r>
              <a:rPr lang="ru-RU" sz="3200" dirty="0" smtClean="0">
                <a:solidFill>
                  <a:srgbClr val="333F48"/>
                </a:solidFill>
              </a:rPr>
              <a:t>хранилища (таблицы</a:t>
            </a:r>
            <a:r>
              <a:rPr lang="ru-RU" sz="3200" dirty="0">
                <a:solidFill>
                  <a:srgbClr val="333F48"/>
                </a:solidFill>
              </a:rPr>
              <a:t>)</a:t>
            </a:r>
            <a:endParaRPr lang="ru-RU" sz="32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rcRect l="8964" t="2783" r="10356" b="9557"/>
          <a:stretch>
            <a:fillRect/>
          </a:stretch>
        </p:blipFill>
        <p:spPr>
          <a:xfrm>
            <a:off x="6167438" y="857232"/>
            <a:ext cx="5786478" cy="4500594"/>
          </a:xfrm>
          <a:prstGeom prst="rect">
            <a:avLst/>
          </a:prstGeom>
        </p:spPr>
      </p:pic>
      <p:pic>
        <p:nvPicPr>
          <p:cNvPr id="2057" name="Picture 9" descr="C:\Users\user\Desktop\Гребенников\sql\HnqIgVovXx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5341" y="3214686"/>
            <a:ext cx="6715172" cy="3586166"/>
          </a:xfrm>
          <a:prstGeom prst="rect">
            <a:avLst/>
          </a:prstGeom>
          <a:noFill/>
        </p:spPr>
      </p:pic>
      <p:pic>
        <p:nvPicPr>
          <p:cNvPr id="2058" name="Picture 10" descr="C:\Users\user\Desktop\Гребенников\sql\1eLFiIfd6zg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6646" y="785794"/>
            <a:ext cx="6000748" cy="207645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 bwMode="auto">
          <a:xfrm>
            <a:off x="11496600" y="6102005"/>
            <a:ext cx="432048" cy="568762"/>
          </a:xfrm>
          <a:prstGeom prst="round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u-RU" sz="28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5" name="Рисунок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563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Рисунок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4625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Рисунок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4625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Рисунок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4625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797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=""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19336" y="109923"/>
            <a:ext cx="12169352" cy="1206534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ru-RU" sz="3200" dirty="0" smtClean="0">
                <a:solidFill>
                  <a:srgbClr val="333F48"/>
                </a:solidFill>
              </a:rPr>
              <a:t>Формирование отчета о состоянии</a:t>
            </a:r>
          </a:p>
          <a:p>
            <a:pPr algn="ctr">
              <a:defRPr/>
            </a:pPr>
            <a:r>
              <a:rPr lang="ru-RU" sz="3200" dirty="0" smtClean="0">
                <a:solidFill>
                  <a:srgbClr val="333F48"/>
                </a:solidFill>
              </a:rPr>
              <a:t> кредитного портфеля</a:t>
            </a:r>
            <a:endParaRPr lang="ru-RU" sz="3200" dirty="0"/>
          </a:p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 </a:t>
            </a:r>
            <a:endParaRPr lang="ru-RU" sz="1600" dirty="0"/>
          </a:p>
        </p:txBody>
      </p:sp>
      <p:sp>
        <p:nvSpPr>
          <p:cNvPr id="4" name="Title 7">
            <a:extLst>
              <a:ext uri="{FF2B5EF4-FFF2-40B4-BE49-F238E27FC236}">
                <a16:creationId xmlns=""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695400" y="2564904"/>
            <a:ext cx="10009112" cy="72008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endParaRPr lang="ru-RU" sz="1100" dirty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11496600" y="6102005"/>
            <a:ext cx="432048" cy="568762"/>
          </a:xfrm>
          <a:prstGeom prst="round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ru-RU" sz="28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82" y="1913499"/>
            <a:ext cx="10999080" cy="355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576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=""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687776" y="116632"/>
            <a:ext cx="10244945" cy="1600029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ru-RU" sz="3200" dirty="0">
                <a:solidFill>
                  <a:srgbClr val="333F48"/>
                </a:solidFill>
              </a:rPr>
              <a:t>Картинка отчета, по </a:t>
            </a:r>
            <a:r>
              <a:rPr lang="ru-RU" sz="3200" dirty="0" smtClean="0">
                <a:solidFill>
                  <a:srgbClr val="333F48"/>
                </a:solidFill>
              </a:rPr>
              <a:t>которому можно </a:t>
            </a:r>
            <a:r>
              <a:rPr lang="ru-RU" sz="3200" dirty="0">
                <a:solidFill>
                  <a:srgbClr val="333F48"/>
                </a:solidFill>
              </a:rPr>
              <a:t>судить о </a:t>
            </a:r>
            <a:r>
              <a:rPr lang="ru-RU" sz="3200" dirty="0" smtClean="0">
                <a:solidFill>
                  <a:srgbClr val="333F48"/>
                </a:solidFill>
              </a:rPr>
              <a:t>состоянии кредитного портфеля</a:t>
            </a:r>
            <a:endParaRPr lang="ru-RU" sz="3200" dirty="0"/>
          </a:p>
        </p:txBody>
      </p:sp>
      <p:pic>
        <p:nvPicPr>
          <p:cNvPr id="38916" name="Picture 4" descr="C:\Users\user\Desktop\Гребенников\sql\IP0-68Jc1o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5341" y="1357298"/>
            <a:ext cx="9429816" cy="5412256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1496600" y="6102005"/>
            <a:ext cx="432048" cy="568762"/>
          </a:xfrm>
          <a:prstGeom prst="round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ru-RU" sz="28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264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=""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19336" y="109923"/>
            <a:ext cx="12169352" cy="1206534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ru-RU" sz="3200" dirty="0" smtClean="0">
                <a:solidFill>
                  <a:srgbClr val="333F48"/>
                </a:solidFill>
              </a:rPr>
              <a:t>Формирование отчета о состоянии</a:t>
            </a:r>
          </a:p>
          <a:p>
            <a:pPr algn="ctr">
              <a:defRPr/>
            </a:pPr>
            <a:r>
              <a:rPr lang="ru-RU" sz="3200" dirty="0" smtClean="0">
                <a:solidFill>
                  <a:srgbClr val="333F48"/>
                </a:solidFill>
              </a:rPr>
              <a:t> кредитного портфеля</a:t>
            </a:r>
            <a:endParaRPr lang="ru-RU" sz="3200" dirty="0"/>
          </a:p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 </a:t>
            </a:r>
            <a:endParaRPr lang="ru-RU" sz="1600" dirty="0"/>
          </a:p>
        </p:txBody>
      </p:sp>
      <p:sp>
        <p:nvSpPr>
          <p:cNvPr id="4" name="Title 7">
            <a:extLst>
              <a:ext uri="{FF2B5EF4-FFF2-40B4-BE49-F238E27FC236}">
                <a16:creationId xmlns=""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695400" y="2564904"/>
            <a:ext cx="10009112" cy="72008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endParaRPr lang="ru-RU" sz="1100" dirty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11496600" y="6102005"/>
            <a:ext cx="432048" cy="568762"/>
          </a:xfrm>
          <a:prstGeom prst="round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ru-RU" sz="28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308" y="2570760"/>
            <a:ext cx="6305550" cy="1133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91132" y="2209052"/>
            <a:ext cx="894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-----------------------------------------------------------------------------------------------------------------------------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 bwMode="auto">
          <a:xfrm>
            <a:off x="1591131" y="3680545"/>
            <a:ext cx="894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-----------------------------------------------------------------------------------------------------------------------------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852" y="1177424"/>
            <a:ext cx="9467850" cy="10287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852" y="4049877"/>
            <a:ext cx="789622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263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=""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687776" y="116632"/>
            <a:ext cx="10244945" cy="1600029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ru-RU" sz="3200" dirty="0">
                <a:solidFill>
                  <a:srgbClr val="333F48"/>
                </a:solidFill>
              </a:rPr>
              <a:t>Картинка отчета, по </a:t>
            </a:r>
            <a:r>
              <a:rPr lang="ru-RU" sz="3200" dirty="0" smtClean="0">
                <a:solidFill>
                  <a:srgbClr val="333F48"/>
                </a:solidFill>
              </a:rPr>
              <a:t>которому можно </a:t>
            </a:r>
            <a:r>
              <a:rPr lang="ru-RU" sz="3200" dirty="0">
                <a:solidFill>
                  <a:srgbClr val="333F48"/>
                </a:solidFill>
              </a:rPr>
              <a:t>судить о </a:t>
            </a:r>
            <a:r>
              <a:rPr lang="ru-RU" sz="3200" dirty="0" smtClean="0">
                <a:solidFill>
                  <a:srgbClr val="333F48"/>
                </a:solidFill>
              </a:rPr>
              <a:t>состоянии кредитного портфеля</a:t>
            </a:r>
            <a:endParaRPr lang="ru-RU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1496600" y="6102005"/>
            <a:ext cx="432048" cy="568762"/>
          </a:xfrm>
          <a:prstGeom prst="round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ru-RU" sz="28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10" y="1205461"/>
            <a:ext cx="10506075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1399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1190</TotalTime>
  <Words>503</Words>
  <Application>Microsoft Office PowerPoint</Application>
  <DocSecurity>0</DocSecurity>
  <PresentationFormat>Широкоэкранный</PresentationFormat>
  <Paragraphs>128</Paragraphs>
  <Slides>18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18</vt:i4>
      </vt:variant>
    </vt:vector>
  </HeadingPairs>
  <TitlesOfParts>
    <vt:vector size="30" baseType="lpstr">
      <vt:lpstr>Arial</vt:lpstr>
      <vt:lpstr>Calibri</vt:lpstr>
      <vt:lpstr>Calibri Light</vt:lpstr>
      <vt:lpstr>SB Sans Display Light</vt:lpstr>
      <vt:lpstr>SB Sans Display Regular</vt:lpstr>
      <vt:lpstr>SB Sans Display Semibold</vt:lpstr>
      <vt:lpstr>SB Sans Text Light</vt:lpstr>
      <vt:lpstr>SBSansDisplay-Light</vt:lpstr>
      <vt:lpstr>SBSansText-Light</vt:lpstr>
      <vt:lpstr>Times New Roman</vt:lpstr>
      <vt:lpstr>Тема Office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светлый маг</dc:title>
  <dc:subject/>
  <dc:creator>Рабушко Анна Юрьевна</dc:creator>
  <cp:keywords/>
  <dc:description/>
  <cp:lastModifiedBy>Влад</cp:lastModifiedBy>
  <cp:revision>585</cp:revision>
  <dcterms:created xsi:type="dcterms:W3CDTF">2020-09-16T07:07:55Z</dcterms:created>
  <dcterms:modified xsi:type="dcterms:W3CDTF">2021-08-25T11:46:16Z</dcterms:modified>
  <cp:category/>
  <dc:identifier/>
  <cp:contentStatus/>
  <dc:language/>
  <cp:version/>
</cp:coreProperties>
</file>